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6" r:id="rId5"/>
    <p:sldId id="277" r:id="rId6"/>
    <p:sldId id="258" r:id="rId7"/>
    <p:sldId id="264" r:id="rId8"/>
    <p:sldId id="291" r:id="rId9"/>
    <p:sldId id="290" r:id="rId10"/>
    <p:sldId id="293" r:id="rId11"/>
    <p:sldId id="298" r:id="rId12"/>
    <p:sldId id="268" r:id="rId13"/>
    <p:sldId id="294" r:id="rId14"/>
    <p:sldId id="299" r:id="rId15"/>
    <p:sldId id="296" r:id="rId16"/>
    <p:sldId id="295" r:id="rId17"/>
    <p:sldId id="297" r:id="rId18"/>
    <p:sldId id="300" r:id="rId19"/>
    <p:sldId id="262" r:id="rId20"/>
    <p:sldId id="301" r:id="rId21"/>
    <p:sldId id="276" r:id="rId22"/>
    <p:sldId id="286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204" autoAdjust="0"/>
  </p:normalViewPr>
  <p:slideViewPr>
    <p:cSldViewPr snapToGrid="0">
      <p:cViewPr varScale="1">
        <p:scale>
          <a:sx n="104" d="100"/>
          <a:sy n="104" d="100"/>
        </p:scale>
        <p:origin x="1014" y="13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5F-455E-8238-C954BC6EAA4A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B5F-455E-8238-C954BC6EAA4A}"/>
              </c:ext>
            </c:extLst>
          </c:dPt>
          <c:dLbls>
            <c:dLbl>
              <c:idx val="0"/>
              <c:layout>
                <c:manualLayout>
                  <c:x val="0.11772261067593905"/>
                  <c:y val="-9.1956175762282905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B5F-455E-8238-C954BC6EAA4A}"/>
                </c:ext>
              </c:extLst>
            </c:dLbl>
            <c:dLbl>
              <c:idx val="1"/>
              <c:layout>
                <c:manualLayout>
                  <c:x val="-9.4178088540751298E-2"/>
                  <c:y val="2.758685272868485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B5F-455E-8238-C954BC6EAA4A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In Time</c:v>
                </c:pt>
                <c:pt idx="1">
                  <c:v>Late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0.95179999999999998</c:v>
                </c:pt>
                <c:pt idx="1">
                  <c:v>4.82E-2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5F-455E-8238-C954BC6EAA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2C78E-6DD2-68A7-8963-5623DB0E0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2576A0-477D-AA5E-91FC-89ED556AF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31DAD-BE8D-C2AF-3C69-6194F9276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8D15F-2EA0-4B1C-4CCD-B5D54A953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66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B087F-922A-94B3-C3E8-4CDC3527B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686BBC-3107-2B43-F070-C3D4133609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306B14-3221-94D8-AB38-C2DBD95C6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1956-9903-F62F-3E91-840FC32297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56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10631-36EE-CBC7-D135-9E318B69F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0ECE5-AFFC-9406-D25C-96796B52D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B41DF8-DA00-1EFD-BA54-AE5FEF6D8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14A4F-228E-5EA2-EF61-A2ACE21D3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74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CA189-FCCB-2981-7231-77F510804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476DC8-F25A-DD19-93F3-92D98E9C53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066508-4FFB-158D-7A0C-3C30766BB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50EC7-D205-BA2C-F67F-FB40AC1B8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79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224B0-D879-3309-B317-C5B76DC0B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07CC3-2AA2-591F-00AF-79CD1C8C9B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940A8A-8D31-7D58-F926-C9E8F2A1C7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F5568-0901-1F3E-CFB2-56A46512E9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83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24EDD-A242-A50B-F6E8-0D2B0AD12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ADE06-EF48-9D9C-80DE-953AEAE5A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23DBBD-0165-07FC-DA5F-4A2249D36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2B579-5C39-FAC3-736E-C17FF879B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129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0318D-CB8F-5219-831E-391568230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BB0FF-2F24-5B0C-DB7A-EF515BB13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00A8E2-46AF-A49E-6536-D3828D899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51B00-C0F5-C575-6069-1591803A72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92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6841E-2EB4-0482-554F-1FFD64CF7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8343B1-56B9-EAF4-35AA-E52F6774D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2DE78C-854E-B45A-FD02-A0FBD3FC5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DF683-9C80-E140-C73E-FB532F3C8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704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02EE0-E5C0-A4C5-D7DB-973630B01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4B264-6A28-9C5F-AF24-C49934421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E87489-602F-FDD0-916F-6DBE04116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BC1E-2803-4D5E-D8CC-5BBFED7400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142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4EA2C-BA8B-CAD6-7349-AA4E5B87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34E9B-F113-DB63-BAF0-F64258836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D10990-CDA9-B3AF-2736-A925A8072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5BFB-8025-BFBB-7168-E52B6BE63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01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AD2B3-4812-CD97-FD4D-B53871D32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DFB60F-517D-93FE-EE9F-B3B242340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76296-FD2C-7FE0-2C70-BBAE31B60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0228C-92C3-1AD9-46C0-4CC7B2ED8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943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682B7-2A45-4624-FB6A-170BC5095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05ECA1-8C68-0C29-36CD-E3999C94F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DFA9F-AF4A-E7D6-15F1-CD8EDB363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1F9E0-DC13-0E5D-99E9-9C61D28E5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53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12CD8-BB10-4F06-F50E-216ADB533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DA5595-A40F-2915-BFC5-3EF2E83BD8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7E869C-4077-BFAD-CCCB-57A50AA03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4C719-31AC-36C0-D501-4D039F210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37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D9A7-1FE3-2E3E-70C8-CDDACDD00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9EF3EC-5C5D-EF0D-B581-33C9C9B4E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570187-8380-47F8-24D3-BAFC1D52E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1C4FA-CD9B-12C8-DB8D-4BA6825C6D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963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6C9CB-AEDE-B652-93BC-A33936742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DA6D98-6A30-14D8-C7DF-D8A5CF33F9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2ADD35-F5E4-BEF5-09B9-08775D1F5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5ED0A-CCB6-25B4-E1AC-9C7A69187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91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CF2F4-5B3D-B17A-C50E-61EC6AA1F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E69443-00A8-37F1-EF05-C653BF11A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243F60-BFFA-8481-7BD1-5B268B878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A30A9-AF74-234A-8B20-7C247AF4D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241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9B786-E369-283F-58A5-CE83DE868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0B9F1F-438D-8841-F884-100284201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F90629-DF77-CD0B-7A0E-052AB0042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580D-0505-2D0E-AF72-92548C5E70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390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1C2BE-D2CD-7EA7-2E3A-FFFDD57D0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8D4BB2-04EA-01CD-0F54-F9EEFB7FD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E6D906-71C6-0DB8-1073-BCFBB69D6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37E43-95AF-91C3-D59B-36921200C1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348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098D7-FDFB-9DA5-1D4E-BFB8F9DCC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BE8C56-0AD7-2634-1D00-32FED6F4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C88B7-E16E-409F-4C1C-366866080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F5795-3DD6-99BA-0AE1-639863F52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9985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77C3C-26B8-97B5-02AE-6EB764A43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52E784-76DE-4431-8EA5-8B32BAFC55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BC35DF-52F9-9032-F617-FAA5015DE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D5204-C560-995C-4C28-5B59609518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75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C8015-4A44-2BC2-CEC7-2ABBFE4BD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F02048-AC86-A1B6-CA57-A0B8B84B1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CA6D2A-1783-7414-B72C-8992A533B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29AAE-A8B6-4D36-8DBF-69093BFDF4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806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80C0F-3D90-9B8E-9D05-E7A10922E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AE0BB-55FD-201B-723F-3F84A0FCD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AD9D6-7240-02DD-BBC1-484A67E24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7D066-5E0C-E3D4-6CB7-AED0A91B9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84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5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image" Target="../media/image4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.PNG"/><Relationship Id="rId4" Type="http://schemas.openxmlformats.org/officeDocument/2006/relationships/image" Target="../media/image7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3.PNG"/><Relationship Id="rId4" Type="http://schemas.openxmlformats.org/officeDocument/2006/relationships/image" Target="../media/image7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7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PNG"/><Relationship Id="rId4" Type="http://schemas.openxmlformats.org/officeDocument/2006/relationships/image" Target="../media/image7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6.PNG"/><Relationship Id="rId4" Type="http://schemas.openxmlformats.org/officeDocument/2006/relationships/image" Target="../media/image7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7.PNG"/><Relationship Id="rId4" Type="http://schemas.openxmlformats.org/officeDocument/2006/relationships/image" Target="../media/image7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8.PNG"/><Relationship Id="rId4" Type="http://schemas.openxmlformats.org/officeDocument/2006/relationships/image" Target="../media/image7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9.PNG"/><Relationship Id="rId4" Type="http://schemas.openxmlformats.org/officeDocument/2006/relationships/image" Target="../media/image7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0.PNG"/><Relationship Id="rId4" Type="http://schemas.openxmlformats.org/officeDocument/2006/relationships/image" Target="../media/image7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1.PNG"/><Relationship Id="rId4" Type="http://schemas.openxmlformats.org/officeDocument/2006/relationships/image" Target="../media/image7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2.PNG"/><Relationship Id="rId4" Type="http://schemas.openxmlformats.org/officeDocument/2006/relationships/image" Target="../media/image7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3.PNG"/><Relationship Id="rId4" Type="http://schemas.openxmlformats.org/officeDocument/2006/relationships/image" Target="../media/image7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4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Northwind</a:t>
            </a:r>
            <a:br>
              <a:rPr lang="en-US" dirty="0"/>
            </a:br>
            <a:r>
              <a:rPr lang="en-US" dirty="0"/>
              <a:t>Data project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7B598C-F0A7-CE0F-75E3-48B4CB370DD3}"/>
              </a:ext>
            </a:extLst>
          </p:cNvPr>
          <p:cNvSpPr txBox="1">
            <a:spLocks/>
          </p:cNvSpPr>
          <p:nvPr/>
        </p:nvSpPr>
        <p:spPr>
          <a:xfrm>
            <a:off x="4714772" y="2557517"/>
            <a:ext cx="6856292" cy="1996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By Aviv Uziel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A45FE-E7BE-FEB6-CDA2-A1BF0888F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C53EC-823A-6B7E-6EB4-0D6ACBB0B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3747" y="3933523"/>
            <a:ext cx="7044270" cy="987074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locations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E7353317-C233-B608-8141-6BBC98B0E6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94EF0AC7-7F55-AD0E-EF80-259813FD1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7D3824-B233-00A3-9C56-526174B30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Badge with solid fill">
            <a:extLst>
              <a:ext uri="{FF2B5EF4-FFF2-40B4-BE49-F238E27FC236}">
                <a16:creationId xmlns:a16="http://schemas.microsoft.com/office/drawing/2014/main" id="{C9B6310B-A788-C8C9-0468-9748EF790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9277" y="1837872"/>
            <a:ext cx="2173209" cy="21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78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1133-2695-A948-7C7E-97CF3E90B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639ABD-D42C-BCC6-6107-83ED7F599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5" y="703789"/>
            <a:ext cx="9389288" cy="794143"/>
          </a:xfrm>
        </p:spPr>
        <p:txBody>
          <a:bodyPr/>
          <a:lstStyle/>
          <a:p>
            <a:pPr algn="ctr"/>
            <a:r>
              <a:rPr lang="en-US" dirty="0"/>
              <a:t>Locations (1)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AB96B-C598-2C74-3936-581E8FBE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Content Placeholder 4" descr="Map with pin with solid fill">
            <a:extLst>
              <a:ext uri="{FF2B5EF4-FFF2-40B4-BE49-F238E27FC236}">
                <a16:creationId xmlns:a16="http://schemas.microsoft.com/office/drawing/2014/main" id="{CEAC75A6-40C3-BA70-2B90-312A2E0639FA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774" y="0"/>
            <a:ext cx="1205923" cy="1205923"/>
          </a:xfr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1701B4A-4681-106C-0A9A-0DC1CE02C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225405"/>
              </p:ext>
            </p:extLst>
          </p:nvPr>
        </p:nvGraphicFramePr>
        <p:xfrm>
          <a:off x="168774" y="2586367"/>
          <a:ext cx="5576244" cy="223534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858748">
                  <a:extLst>
                    <a:ext uri="{9D8B030D-6E8A-4147-A177-3AD203B41FA5}">
                      <a16:colId xmlns:a16="http://schemas.microsoft.com/office/drawing/2014/main" val="1484325307"/>
                    </a:ext>
                  </a:extLst>
                </a:gridCol>
                <a:gridCol w="1858748">
                  <a:extLst>
                    <a:ext uri="{9D8B030D-6E8A-4147-A177-3AD203B41FA5}">
                      <a16:colId xmlns:a16="http://schemas.microsoft.com/office/drawing/2014/main" val="2137219528"/>
                    </a:ext>
                  </a:extLst>
                </a:gridCol>
                <a:gridCol w="1858748">
                  <a:extLst>
                    <a:ext uri="{9D8B030D-6E8A-4147-A177-3AD203B41FA5}">
                      <a16:colId xmlns:a16="http://schemas.microsoft.com/office/drawing/2014/main" val="241555999"/>
                    </a:ext>
                  </a:extLst>
                </a:gridCol>
              </a:tblGrid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Country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City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Revenue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561602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Walla Walla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$160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935775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Vancouver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$226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92559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Spain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Barcelona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$358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301500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Reims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$594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281404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Venezuela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Caracas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$606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985481"/>
                  </a:ext>
                </a:extLst>
              </a:tr>
            </a:tbl>
          </a:graphicData>
        </a:graphic>
      </p:graphicFrame>
      <p:sp>
        <p:nvSpPr>
          <p:cNvPr id="10" name="Title 3">
            <a:extLst>
              <a:ext uri="{FF2B5EF4-FFF2-40B4-BE49-F238E27FC236}">
                <a16:creationId xmlns:a16="http://schemas.microsoft.com/office/drawing/2014/main" id="{460F0B2C-D87F-B715-6C5A-83178FE7DADC}"/>
              </a:ext>
            </a:extLst>
          </p:cNvPr>
          <p:cNvSpPr txBox="1">
            <a:spLocks/>
          </p:cNvSpPr>
          <p:nvPr/>
        </p:nvSpPr>
        <p:spPr>
          <a:xfrm>
            <a:off x="507511" y="1791082"/>
            <a:ext cx="4627908" cy="6020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Bottom 5 Cities By Revenue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25B827-915D-65AE-46F2-84FBC616076F}"/>
              </a:ext>
            </a:extLst>
          </p:cNvPr>
          <p:cNvGrpSpPr/>
          <p:nvPr/>
        </p:nvGrpSpPr>
        <p:grpSpPr>
          <a:xfrm>
            <a:off x="6096000" y="1631361"/>
            <a:ext cx="4627908" cy="1660906"/>
            <a:chOff x="4974771" y="3148964"/>
            <a:chExt cx="3200642" cy="100970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993CBC-05C5-06D7-845B-F0EC58A90848}"/>
                </a:ext>
              </a:extLst>
            </p:cNvPr>
            <p:cNvSpPr/>
            <p:nvPr/>
          </p:nvSpPr>
          <p:spPr>
            <a:xfrm>
              <a:off x="4974771" y="3148964"/>
              <a:ext cx="3200642" cy="100970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AE28DE52-DA8C-0A8D-AB3F-08115C49FE02}"/>
                </a:ext>
              </a:extLst>
            </p:cNvPr>
            <p:cNvSpPr txBox="1">
              <a:spLocks/>
            </p:cNvSpPr>
            <p:nvPr/>
          </p:nvSpPr>
          <p:spPr>
            <a:xfrm>
              <a:off x="5874441" y="3244370"/>
              <a:ext cx="2131580" cy="84691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dirty="0"/>
                <a:t>Leading Country By Revenue:</a:t>
              </a:r>
            </a:p>
            <a:p>
              <a:pPr>
                <a:lnSpc>
                  <a:spcPct val="100000"/>
                </a:lnSpc>
              </a:pPr>
              <a:r>
                <a:rPr lang="en-US" sz="2800" b="1" dirty="0"/>
                <a:t>USA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4B72F6-D8C8-766D-5F07-233A841824E9}"/>
              </a:ext>
            </a:extLst>
          </p:cNvPr>
          <p:cNvGrpSpPr/>
          <p:nvPr/>
        </p:nvGrpSpPr>
        <p:grpSpPr>
          <a:xfrm>
            <a:off x="6096000" y="3338367"/>
            <a:ext cx="4627908" cy="3411563"/>
            <a:chOff x="4974771" y="3148964"/>
            <a:chExt cx="3200642" cy="207397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63D821-3122-EE47-E572-589D8184F3DD}"/>
                </a:ext>
              </a:extLst>
            </p:cNvPr>
            <p:cNvSpPr/>
            <p:nvPr/>
          </p:nvSpPr>
          <p:spPr>
            <a:xfrm>
              <a:off x="4974771" y="3148964"/>
              <a:ext cx="3200642" cy="207397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0" name="Subtitle 2">
              <a:extLst>
                <a:ext uri="{FF2B5EF4-FFF2-40B4-BE49-F238E27FC236}">
                  <a16:creationId xmlns:a16="http://schemas.microsoft.com/office/drawing/2014/main" id="{86772FF1-7075-E324-98EA-8D9A2DDC2118}"/>
                </a:ext>
              </a:extLst>
            </p:cNvPr>
            <p:cNvSpPr txBox="1">
              <a:spLocks/>
            </p:cNvSpPr>
            <p:nvPr/>
          </p:nvSpPr>
          <p:spPr>
            <a:xfrm>
              <a:off x="5874441" y="3244370"/>
              <a:ext cx="2131580" cy="84691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dirty="0"/>
                <a:t>Leading Country By Number Of Orders:</a:t>
              </a:r>
            </a:p>
            <a:p>
              <a:pPr>
                <a:lnSpc>
                  <a:spcPct val="100000"/>
                </a:lnSpc>
              </a:pPr>
              <a:r>
                <a:rPr lang="en-US" sz="2800" b="1" dirty="0"/>
                <a:t>Brazil</a:t>
              </a: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CF33597F-850F-A61E-E798-8FD0A07627FD}"/>
              </a:ext>
            </a:extLst>
          </p:cNvPr>
          <p:cNvSpPr txBox="1">
            <a:spLocks/>
          </p:cNvSpPr>
          <p:nvPr/>
        </p:nvSpPr>
        <p:spPr>
          <a:xfrm>
            <a:off x="7396861" y="5092100"/>
            <a:ext cx="3082118" cy="1393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However, it’s ranked</a:t>
            </a:r>
          </a:p>
          <a:p>
            <a:pPr>
              <a:lnSpc>
                <a:spcPct val="100000"/>
              </a:lnSpc>
            </a:pPr>
            <a:r>
              <a:rPr lang="en-US" b="1" dirty="0"/>
              <a:t>4</a:t>
            </a:r>
            <a:r>
              <a:rPr lang="en-US" b="1" baseline="30000" dirty="0"/>
              <a:t>th</a:t>
            </a:r>
            <a:endParaRPr lang="en-US" sz="2800" b="1" dirty="0"/>
          </a:p>
          <a:p>
            <a:pPr>
              <a:lnSpc>
                <a:spcPct val="100000"/>
              </a:lnSpc>
            </a:pPr>
            <a:r>
              <a:rPr lang="en-US" dirty="0"/>
              <a:t>On Revenue</a:t>
            </a:r>
          </a:p>
        </p:txBody>
      </p:sp>
      <p:pic>
        <p:nvPicPr>
          <p:cNvPr id="22" name="Graphic 21" descr="Earth globe: Africa and Europe with solid fill">
            <a:extLst>
              <a:ext uri="{FF2B5EF4-FFF2-40B4-BE49-F238E27FC236}">
                <a16:creationId xmlns:a16="http://schemas.microsoft.com/office/drawing/2014/main" id="{C11F9223-12F8-F53E-48CB-03B023BF9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5456" y="1825638"/>
            <a:ext cx="1163702" cy="1163702"/>
          </a:xfrm>
          <a:prstGeom prst="rect">
            <a:avLst/>
          </a:prstGeom>
        </p:spPr>
      </p:pic>
      <p:pic>
        <p:nvPicPr>
          <p:cNvPr id="23" name="Graphic 22" descr="Earth globe: Africa and Europe with solid fill">
            <a:extLst>
              <a:ext uri="{FF2B5EF4-FFF2-40B4-BE49-F238E27FC236}">
                <a16:creationId xmlns:a16="http://schemas.microsoft.com/office/drawing/2014/main" id="{4CB3B7B9-67C2-428A-984C-E789C657EB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0117" y="3641849"/>
            <a:ext cx="1163702" cy="1163702"/>
          </a:xfrm>
          <a:prstGeom prst="rect">
            <a:avLst/>
          </a:prstGeom>
        </p:spPr>
      </p:pic>
      <p:pic>
        <p:nvPicPr>
          <p:cNvPr id="24" name="Graphic 23" descr="Gold bars with solid fill">
            <a:extLst>
              <a:ext uri="{FF2B5EF4-FFF2-40B4-BE49-F238E27FC236}">
                <a16:creationId xmlns:a16="http://schemas.microsoft.com/office/drawing/2014/main" id="{471701B8-F733-45D1-40D4-73B33E954B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01037" y="5226639"/>
            <a:ext cx="1021861" cy="1021861"/>
          </a:xfrm>
          <a:prstGeom prst="rect">
            <a:avLst/>
          </a:prstGeom>
        </p:spPr>
      </p:pic>
      <p:sp>
        <p:nvSpPr>
          <p:cNvPr id="25" name="Title 3">
            <a:extLst>
              <a:ext uri="{FF2B5EF4-FFF2-40B4-BE49-F238E27FC236}">
                <a16:creationId xmlns:a16="http://schemas.microsoft.com/office/drawing/2014/main" id="{96B7A3F5-E068-0E54-3407-2396F26857DC}"/>
              </a:ext>
            </a:extLst>
          </p:cNvPr>
          <p:cNvSpPr txBox="1">
            <a:spLocks/>
          </p:cNvSpPr>
          <p:nvPr/>
        </p:nvSpPr>
        <p:spPr>
          <a:xfrm>
            <a:off x="168774" y="5099933"/>
            <a:ext cx="5189102" cy="7761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* With a total of $1,944, Perhaps not worth our time</a:t>
            </a:r>
          </a:p>
        </p:txBody>
      </p:sp>
    </p:spTree>
    <p:extLst>
      <p:ext uri="{BB962C8B-B14F-4D97-AF65-F5344CB8AC3E}">
        <p14:creationId xmlns:p14="http://schemas.microsoft.com/office/powerpoint/2010/main" val="2747400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8090C-D526-58DF-4FC9-19A279EBD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6AC86-C110-5E5E-8510-E2CB42EC9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5" y="703789"/>
            <a:ext cx="9389288" cy="794143"/>
          </a:xfrm>
        </p:spPr>
        <p:txBody>
          <a:bodyPr/>
          <a:lstStyle/>
          <a:p>
            <a:pPr algn="ctr"/>
            <a:r>
              <a:rPr lang="en-US" dirty="0"/>
              <a:t>Locations (2)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F56A6-C168-A11F-BDB2-22BFA27D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Content Placeholder 4" descr="Map with pin with solid fill">
            <a:extLst>
              <a:ext uri="{FF2B5EF4-FFF2-40B4-BE49-F238E27FC236}">
                <a16:creationId xmlns:a16="http://schemas.microsoft.com/office/drawing/2014/main" id="{9C0CB233-41EE-5E48-B803-748DBB0897B3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774" y="0"/>
            <a:ext cx="1205923" cy="1205923"/>
          </a:xfr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78A3E71-302E-CFA5-0F26-B1AC9B8FB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191717"/>
              </p:ext>
            </p:extLst>
          </p:nvPr>
        </p:nvGraphicFramePr>
        <p:xfrm>
          <a:off x="168774" y="2586367"/>
          <a:ext cx="5576244" cy="409813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858748">
                  <a:extLst>
                    <a:ext uri="{9D8B030D-6E8A-4147-A177-3AD203B41FA5}">
                      <a16:colId xmlns:a16="http://schemas.microsoft.com/office/drawing/2014/main" val="1484325307"/>
                    </a:ext>
                  </a:extLst>
                </a:gridCol>
                <a:gridCol w="1858748">
                  <a:extLst>
                    <a:ext uri="{9D8B030D-6E8A-4147-A177-3AD203B41FA5}">
                      <a16:colId xmlns:a16="http://schemas.microsoft.com/office/drawing/2014/main" val="2137219528"/>
                    </a:ext>
                  </a:extLst>
                </a:gridCol>
                <a:gridCol w="1858748">
                  <a:extLst>
                    <a:ext uri="{9D8B030D-6E8A-4147-A177-3AD203B41FA5}">
                      <a16:colId xmlns:a16="http://schemas.microsoft.com/office/drawing/2014/main" val="241555999"/>
                    </a:ext>
                  </a:extLst>
                </a:gridCol>
              </a:tblGrid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Country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City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Revenue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561602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Germany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 err="1"/>
                        <a:t>Cunewalde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$49.1K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935775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Austria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Graz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$44.6K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92559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Boise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$44K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301500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Brazil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Rio de Janeiro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$23.6K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281404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Albuquerque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$21.8K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985481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Ireland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Cork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$19.7K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72551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UK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London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$17.3K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269279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Brazil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Sao Paulo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$14.9K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521654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Germany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Brandenburg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$14.4K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09336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Sweden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Bracke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$12.8K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43906"/>
                  </a:ext>
                </a:extLst>
              </a:tr>
            </a:tbl>
          </a:graphicData>
        </a:graphic>
      </p:graphicFrame>
      <p:sp>
        <p:nvSpPr>
          <p:cNvPr id="10" name="Title 3">
            <a:extLst>
              <a:ext uri="{FF2B5EF4-FFF2-40B4-BE49-F238E27FC236}">
                <a16:creationId xmlns:a16="http://schemas.microsoft.com/office/drawing/2014/main" id="{A3D5C732-8C60-55C0-CD62-8ADA1EA88FF6}"/>
              </a:ext>
            </a:extLst>
          </p:cNvPr>
          <p:cNvSpPr txBox="1">
            <a:spLocks/>
          </p:cNvSpPr>
          <p:nvPr/>
        </p:nvSpPr>
        <p:spPr>
          <a:xfrm>
            <a:off x="507511" y="1791082"/>
            <a:ext cx="4627908" cy="6020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Leading Cities By Revenue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8A11071-D29D-56B4-4E59-5575AD332426}"/>
              </a:ext>
            </a:extLst>
          </p:cNvPr>
          <p:cNvSpPr txBox="1">
            <a:spLocks/>
          </p:cNvSpPr>
          <p:nvPr/>
        </p:nvSpPr>
        <p:spPr>
          <a:xfrm>
            <a:off x="7396861" y="3644395"/>
            <a:ext cx="3082118" cy="1768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BB22647-6815-2F86-BB57-707F48B78E6E}"/>
              </a:ext>
            </a:extLst>
          </p:cNvPr>
          <p:cNvGrpSpPr/>
          <p:nvPr/>
        </p:nvGrpSpPr>
        <p:grpSpPr>
          <a:xfrm>
            <a:off x="6626925" y="1678372"/>
            <a:ext cx="3852054" cy="2338712"/>
            <a:chOff x="7222836" y="1631360"/>
            <a:chExt cx="3852054" cy="233871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83E2-3DCB-DFC9-89E8-CFB86CA094B0}"/>
                </a:ext>
              </a:extLst>
            </p:cNvPr>
            <p:cNvGrpSpPr/>
            <p:nvPr/>
          </p:nvGrpSpPr>
          <p:grpSpPr>
            <a:xfrm>
              <a:off x="7222836" y="1631360"/>
              <a:ext cx="3501072" cy="2338712"/>
              <a:chOff x="5754087" y="3148964"/>
              <a:chExt cx="2421327" cy="1061847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3DBA693-E05A-C317-FF47-06A90F933A30}"/>
                  </a:ext>
                </a:extLst>
              </p:cNvPr>
              <p:cNvSpPr/>
              <p:nvPr/>
            </p:nvSpPr>
            <p:spPr>
              <a:xfrm>
                <a:off x="5754087" y="3148964"/>
                <a:ext cx="2421327" cy="1032404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D9428F41-FF14-51E7-A447-ED1868BE62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4441" y="3407925"/>
                <a:ext cx="2131580" cy="802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dirty="0"/>
                  <a:t>USA		      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Brazil		      2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Germany	      3</a:t>
                </a:r>
              </a:p>
            </p:txBody>
          </p:sp>
        </p:grpSp>
        <p:sp>
          <p:nvSpPr>
            <p:cNvPr id="16" name="Subtitle 2">
              <a:extLst>
                <a:ext uri="{FF2B5EF4-FFF2-40B4-BE49-F238E27FC236}">
                  <a16:creationId xmlns:a16="http://schemas.microsoft.com/office/drawing/2014/main" id="{52FEBF88-1883-F665-4A62-6B418E6C0E33}"/>
                </a:ext>
              </a:extLst>
            </p:cNvPr>
            <p:cNvSpPr txBox="1">
              <a:spLocks/>
            </p:cNvSpPr>
            <p:nvPr/>
          </p:nvSpPr>
          <p:spPr>
            <a:xfrm>
              <a:off x="7396861" y="1702191"/>
              <a:ext cx="3678029" cy="49952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400" b="1" dirty="0"/>
                <a:t>Country</a:t>
              </a:r>
              <a:r>
                <a:rPr lang="en-US" b="1" dirty="0"/>
                <a:t>		</a:t>
              </a:r>
              <a:r>
                <a:rPr lang="en-US" sz="1400" b="1" dirty="0"/>
                <a:t>Revenue Rank</a:t>
              </a:r>
              <a:endParaRPr lang="en-US" b="1" dirty="0"/>
            </a:p>
          </p:txBody>
        </p:sp>
      </p:grpSp>
      <p:pic>
        <p:nvPicPr>
          <p:cNvPr id="23" name="Graphic 22" descr="Arrow: Slight curve with solid fill">
            <a:extLst>
              <a:ext uri="{FF2B5EF4-FFF2-40B4-BE49-F238E27FC236}">
                <a16:creationId xmlns:a16="http://schemas.microsoft.com/office/drawing/2014/main" id="{8DD69B3C-F779-774A-5895-5A939D853D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051049">
            <a:off x="7951944" y="3639426"/>
            <a:ext cx="914400" cy="9144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8235BB3-86E2-6B0C-4A99-1ED275F6A5FC}"/>
              </a:ext>
            </a:extLst>
          </p:cNvPr>
          <p:cNvGrpSpPr/>
          <p:nvPr/>
        </p:nvGrpSpPr>
        <p:grpSpPr>
          <a:xfrm>
            <a:off x="6168868" y="4528571"/>
            <a:ext cx="4954427" cy="1144423"/>
            <a:chOff x="6096000" y="4011386"/>
            <a:chExt cx="4954427" cy="114442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34C4BBC-88CB-AB16-0709-190A91B2B9CC}"/>
                </a:ext>
              </a:extLst>
            </p:cNvPr>
            <p:cNvSpPr/>
            <p:nvPr/>
          </p:nvSpPr>
          <p:spPr>
            <a:xfrm>
              <a:off x="6096000" y="4011386"/>
              <a:ext cx="4627908" cy="114442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50AB180E-3533-096B-6C98-7FC7DC0204D3}"/>
                </a:ext>
              </a:extLst>
            </p:cNvPr>
            <p:cNvSpPr txBox="1">
              <a:spLocks/>
            </p:cNvSpPr>
            <p:nvPr/>
          </p:nvSpPr>
          <p:spPr>
            <a:xfrm>
              <a:off x="7323993" y="4138929"/>
              <a:ext cx="3726434" cy="5316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400" dirty="0"/>
                <a:t>Favorite Product In These Countries:</a:t>
              </a:r>
            </a:p>
          </p:txBody>
        </p: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A28B49E1-4831-B574-7026-7E7AB83AF049}"/>
                </a:ext>
              </a:extLst>
            </p:cNvPr>
            <p:cNvSpPr txBox="1">
              <a:spLocks/>
            </p:cNvSpPr>
            <p:nvPr/>
          </p:nvSpPr>
          <p:spPr>
            <a:xfrm>
              <a:off x="7332206" y="4491152"/>
              <a:ext cx="3082118" cy="5316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b="1" dirty="0" err="1"/>
                <a:t>Côtes</a:t>
              </a:r>
              <a:r>
                <a:rPr lang="en-US" b="1" dirty="0"/>
                <a:t> de </a:t>
              </a:r>
              <a:r>
                <a:rPr lang="en-US" b="1" dirty="0" err="1"/>
                <a:t>Blaye</a:t>
              </a:r>
              <a:endParaRPr lang="en-US" b="1" dirty="0"/>
            </a:p>
          </p:txBody>
        </p:sp>
      </p:grpSp>
      <p:pic>
        <p:nvPicPr>
          <p:cNvPr id="32" name="Graphic 31" descr="Wine with solid fill">
            <a:extLst>
              <a:ext uri="{FF2B5EF4-FFF2-40B4-BE49-F238E27FC236}">
                <a16:creationId xmlns:a16="http://schemas.microsoft.com/office/drawing/2014/main" id="{F1A09DA2-86ED-300E-3B5C-9BFCCC3A3E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6125" y="4587444"/>
            <a:ext cx="996116" cy="99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23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224FD-7972-F213-F027-4E36370C5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adge 3 with solid fill">
            <a:extLst>
              <a:ext uri="{FF2B5EF4-FFF2-40B4-BE49-F238E27FC236}">
                <a16:creationId xmlns:a16="http://schemas.microsoft.com/office/drawing/2014/main" id="{12CD4019-AF78-34F7-52F8-8D29DC560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8975" y="1837870"/>
            <a:ext cx="2163511" cy="2163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A2CDB-D63F-DE11-FFEF-C585D96CD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3747" y="3933523"/>
            <a:ext cx="7044270" cy="987074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Product Catalogue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E331BB6D-046A-A2C2-43BD-20AB5CC04B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637B979-E9B4-8BBF-055B-636BD0757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4E4E5F-213F-8F57-5C9C-EBDB8B82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821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9D12D-94C5-1C9F-665E-31F2011CC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FE6717-9919-CF86-C5E1-1F8E2839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368" y="665203"/>
            <a:ext cx="9389288" cy="775670"/>
          </a:xfrm>
        </p:spPr>
        <p:txBody>
          <a:bodyPr/>
          <a:lstStyle/>
          <a:p>
            <a:pPr algn="ctr"/>
            <a:r>
              <a:rPr lang="en-US" dirty="0"/>
              <a:t>Product catalogue (1)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68218-F7EC-CFEE-9482-8B53424D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Content Placeholder 4" descr="Box with solid fill">
            <a:extLst>
              <a:ext uri="{FF2B5EF4-FFF2-40B4-BE49-F238E27FC236}">
                <a16:creationId xmlns:a16="http://schemas.microsoft.com/office/drawing/2014/main" id="{B0CEAF58-3454-51E1-F43A-E36EE191D2F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056" y="133349"/>
            <a:ext cx="1307524" cy="1307524"/>
          </a:xfrm>
        </p:spPr>
      </p:pic>
      <p:pic>
        <p:nvPicPr>
          <p:cNvPr id="17" name="Picture 16" descr="A group of colorful circles with text&#10;&#10;AI-generated content may be incorrect.">
            <a:extLst>
              <a:ext uri="{FF2B5EF4-FFF2-40B4-BE49-F238E27FC236}">
                <a16:creationId xmlns:a16="http://schemas.microsoft.com/office/drawing/2014/main" id="{4856CC1E-76D6-E191-C9FD-F8965B69D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" y="1302138"/>
            <a:ext cx="5299766" cy="5555862"/>
          </a:xfrm>
          <a:prstGeom prst="rect">
            <a:avLst/>
          </a:prstGeom>
        </p:spPr>
      </p:pic>
      <p:pic>
        <p:nvPicPr>
          <p:cNvPr id="19" name="Picture 18" descr="A list of food items&#10;&#10;AI-generated content may be incorrect.">
            <a:extLst>
              <a:ext uri="{FF2B5EF4-FFF2-40B4-BE49-F238E27FC236}">
                <a16:creationId xmlns:a16="http://schemas.microsoft.com/office/drawing/2014/main" id="{24A34F8E-0B3A-EBCB-A332-CD2DB38EE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56" y="1440873"/>
            <a:ext cx="1181177" cy="164957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B155BDE-49E0-4FAF-DC9C-A1208FAC2B35}"/>
              </a:ext>
            </a:extLst>
          </p:cNvPr>
          <p:cNvGrpSpPr/>
          <p:nvPr/>
        </p:nvGrpSpPr>
        <p:grpSpPr>
          <a:xfrm>
            <a:off x="5896219" y="2052381"/>
            <a:ext cx="4996637" cy="2753237"/>
            <a:chOff x="5896219" y="2052381"/>
            <a:chExt cx="4996637" cy="275323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9D038E9-86E0-63E0-3487-91B6BB176F63}"/>
                </a:ext>
              </a:extLst>
            </p:cNvPr>
            <p:cNvGrpSpPr/>
            <p:nvPr/>
          </p:nvGrpSpPr>
          <p:grpSpPr>
            <a:xfrm>
              <a:off x="5896219" y="2052381"/>
              <a:ext cx="4996637" cy="2753237"/>
              <a:chOff x="7877419" y="3368743"/>
              <a:chExt cx="4996637" cy="275323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A4AAF2-A56D-8AAC-CFEF-CCC59B09D201}"/>
                  </a:ext>
                </a:extLst>
              </p:cNvPr>
              <p:cNvSpPr/>
              <p:nvPr/>
            </p:nvSpPr>
            <p:spPr>
              <a:xfrm>
                <a:off x="7877419" y="3368743"/>
                <a:ext cx="4781305" cy="275323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sp>
            <p:nvSpPr>
              <p:cNvPr id="23" name="Subtitle 2">
                <a:extLst>
                  <a:ext uri="{FF2B5EF4-FFF2-40B4-BE49-F238E27FC236}">
                    <a16:creationId xmlns:a16="http://schemas.microsoft.com/office/drawing/2014/main" id="{E13C31BF-2B57-53C0-25BD-BFD1B3B24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29331" y="3437287"/>
                <a:ext cx="4844725" cy="429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b="1" dirty="0"/>
                  <a:t>Leading Products By Revenue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37185D-1B54-DFB9-5592-DCA09EB880BD}"/>
                  </a:ext>
                </a:extLst>
              </p:cNvPr>
              <p:cNvSpPr txBox="1"/>
              <p:nvPr/>
            </p:nvSpPr>
            <p:spPr>
              <a:xfrm>
                <a:off x="8029331" y="4532332"/>
                <a:ext cx="4629393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tx2"/>
                    </a:solidFill>
                  </a:rPr>
                  <a:t>1. </a:t>
                </a:r>
                <a:r>
                  <a:rPr lang="en-US" dirty="0" err="1">
                    <a:solidFill>
                      <a:schemeClr val="bg2"/>
                    </a:solidFill>
                  </a:rPr>
                  <a:t>Côtes</a:t>
                </a:r>
                <a:r>
                  <a:rPr lang="en-US" dirty="0">
                    <a:solidFill>
                      <a:schemeClr val="bg2"/>
                    </a:solidFill>
                  </a:rPr>
                  <a:t> de </a:t>
                </a:r>
                <a:r>
                  <a:rPr lang="en-US" dirty="0" err="1">
                    <a:solidFill>
                      <a:schemeClr val="bg2"/>
                    </a:solidFill>
                  </a:rPr>
                  <a:t>Blaye</a:t>
                </a:r>
                <a:r>
                  <a:rPr lang="en-US" b="1" dirty="0"/>
                  <a:t>	 	</a:t>
                </a:r>
                <a:r>
                  <a:rPr lang="en-US" dirty="0">
                    <a:solidFill>
                      <a:srgbClr val="92D050"/>
                    </a:solidFill>
                  </a:rPr>
                  <a:t>$</a:t>
                </a:r>
                <a:r>
                  <a:rPr lang="en-US" dirty="0">
                    <a:solidFill>
                      <a:schemeClr val="tx2"/>
                    </a:solidFill>
                  </a:rPr>
                  <a:t>59.3K</a:t>
                </a:r>
                <a:endParaRPr lang="en-IL" dirty="0">
                  <a:solidFill>
                    <a:schemeClr val="tx2"/>
                  </a:solidFill>
                </a:endParaRPr>
              </a:p>
              <a:p>
                <a:r>
                  <a:rPr lang="en-US" b="1" dirty="0">
                    <a:solidFill>
                      <a:schemeClr val="tx2"/>
                    </a:solidFill>
                  </a:rPr>
                  <a:t>2.</a:t>
                </a:r>
                <a:r>
                  <a:rPr lang="en-US" dirty="0">
                    <a:solidFill>
                      <a:schemeClr val="tx2"/>
                    </a:solidFill>
                  </a:rPr>
                  <a:t> Thüringer </a:t>
                </a:r>
                <a:r>
                  <a:rPr lang="en-US" dirty="0" err="1">
                    <a:solidFill>
                      <a:schemeClr val="tx2"/>
                    </a:solidFill>
                  </a:rPr>
                  <a:t>Rostbratwurst</a:t>
                </a:r>
                <a:r>
                  <a:rPr lang="en-US" dirty="0">
                    <a:solidFill>
                      <a:schemeClr val="tx2"/>
                    </a:solidFill>
                  </a:rPr>
                  <a:t> 	</a:t>
                </a:r>
                <a:r>
                  <a:rPr lang="en-US" dirty="0">
                    <a:solidFill>
                      <a:srgbClr val="92D050"/>
                    </a:solidFill>
                  </a:rPr>
                  <a:t>$</a:t>
                </a:r>
                <a:r>
                  <a:rPr lang="en-US" dirty="0">
                    <a:solidFill>
                      <a:schemeClr val="tx2"/>
                    </a:solidFill>
                  </a:rPr>
                  <a:t>34.1K</a:t>
                </a:r>
              </a:p>
              <a:p>
                <a:r>
                  <a:rPr lang="en-US" b="1" dirty="0">
                    <a:solidFill>
                      <a:schemeClr val="tx2"/>
                    </a:solidFill>
                  </a:rPr>
                  <a:t>3.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IL" dirty="0">
                    <a:solidFill>
                      <a:schemeClr val="bg2"/>
                    </a:solidFill>
                  </a:rPr>
                  <a:t>Raclette </a:t>
                </a:r>
                <a:r>
                  <a:rPr lang="en-IL" dirty="0" err="1">
                    <a:solidFill>
                      <a:schemeClr val="bg2"/>
                    </a:solidFill>
                  </a:rPr>
                  <a:t>Courdavault</a:t>
                </a:r>
                <a:r>
                  <a:rPr lang="en-IL" dirty="0">
                    <a:solidFill>
                      <a:schemeClr val="bg2"/>
                    </a:solidFill>
                  </a:rPr>
                  <a:t> </a:t>
                </a:r>
                <a:r>
                  <a:rPr lang="en-IL" dirty="0">
                    <a:solidFill>
                      <a:schemeClr val="tx2"/>
                    </a:solidFill>
                  </a:rPr>
                  <a:t>	</a:t>
                </a:r>
                <a:r>
                  <a:rPr lang="en-US" dirty="0">
                    <a:solidFill>
                      <a:schemeClr val="tx2"/>
                    </a:solidFill>
                  </a:rPr>
                  <a:t>	</a:t>
                </a:r>
                <a:r>
                  <a:rPr lang="en-US" dirty="0">
                    <a:solidFill>
                      <a:srgbClr val="92D050"/>
                    </a:solidFill>
                  </a:rPr>
                  <a:t>$</a:t>
                </a:r>
                <a:r>
                  <a:rPr lang="en-US" dirty="0">
                    <a:solidFill>
                      <a:schemeClr val="tx2"/>
                    </a:solidFill>
                  </a:rPr>
                  <a:t>30K</a:t>
                </a:r>
                <a:endParaRPr lang="en-IL" dirty="0">
                  <a:solidFill>
                    <a:schemeClr val="tx2"/>
                  </a:solidFill>
                </a:endParaRPr>
              </a:p>
              <a:p>
                <a:r>
                  <a:rPr lang="en-US" b="1" dirty="0">
                    <a:solidFill>
                      <a:schemeClr val="tx2"/>
                    </a:solidFill>
                  </a:rPr>
                  <a:t>4.</a:t>
                </a:r>
                <a:r>
                  <a:rPr lang="en-US" dirty="0">
                    <a:solidFill>
                      <a:schemeClr val="tx2"/>
                    </a:solidFill>
                  </a:rPr>
                  <a:t> Tarte au Sucre			</a:t>
                </a:r>
                <a:r>
                  <a:rPr lang="en-US" dirty="0">
                    <a:solidFill>
                      <a:srgbClr val="92D050"/>
                    </a:solidFill>
                  </a:rPr>
                  <a:t>$</a:t>
                </a:r>
                <a:r>
                  <a:rPr lang="en-US" dirty="0">
                    <a:solidFill>
                      <a:schemeClr val="tx2"/>
                    </a:solidFill>
                  </a:rPr>
                  <a:t>20.5K</a:t>
                </a:r>
                <a:endParaRPr lang="en-IL" dirty="0">
                  <a:solidFill>
                    <a:schemeClr val="tx2"/>
                  </a:solidFill>
                </a:endParaRPr>
              </a:p>
              <a:p>
                <a:r>
                  <a:rPr lang="en-US" b="1" dirty="0">
                    <a:solidFill>
                      <a:schemeClr val="tx2"/>
                    </a:solidFill>
                  </a:rPr>
                  <a:t>5.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IL" dirty="0">
                    <a:solidFill>
                      <a:schemeClr val="bg2"/>
                    </a:solidFill>
                  </a:rPr>
                  <a:t>Camembert Pierrot </a:t>
                </a:r>
                <a:r>
                  <a:rPr lang="en-IL" dirty="0">
                    <a:solidFill>
                      <a:schemeClr val="tx2"/>
                    </a:solidFill>
                  </a:rPr>
                  <a:t>	</a:t>
                </a:r>
                <a:r>
                  <a:rPr lang="en-US" dirty="0">
                    <a:solidFill>
                      <a:schemeClr val="tx2"/>
                    </a:solidFill>
                  </a:rPr>
                  <a:t>	</a:t>
                </a:r>
                <a:r>
                  <a:rPr lang="en-US" dirty="0">
                    <a:solidFill>
                      <a:srgbClr val="92D050"/>
                    </a:solidFill>
                  </a:rPr>
                  <a:t>$</a:t>
                </a:r>
                <a:r>
                  <a:rPr lang="en-US" dirty="0">
                    <a:solidFill>
                      <a:schemeClr val="tx2"/>
                    </a:solidFill>
                  </a:rPr>
                  <a:t>20K</a:t>
                </a:r>
                <a:endParaRPr lang="en-IL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27" name="Graphic 26" descr="Bento Box with solid fill">
              <a:extLst>
                <a:ext uri="{FF2B5EF4-FFF2-40B4-BE49-F238E27FC236}">
                  <a16:creationId xmlns:a16="http://schemas.microsoft.com/office/drawing/2014/main" id="{50A74CB8-CADE-AA59-6BBB-B060FBF73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29649" y="248044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1853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80E4A-70DC-DD68-06FB-942097432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92F631-5D8B-7836-80DA-86785BE19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368" y="665203"/>
            <a:ext cx="9389288" cy="775670"/>
          </a:xfrm>
        </p:spPr>
        <p:txBody>
          <a:bodyPr/>
          <a:lstStyle/>
          <a:p>
            <a:pPr algn="ctr"/>
            <a:r>
              <a:rPr lang="en-US" dirty="0"/>
              <a:t>Product catalogue (2)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A856A-8E74-B725-7A45-C86D3F13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Content Placeholder 4" descr="Box with solid fill">
            <a:extLst>
              <a:ext uri="{FF2B5EF4-FFF2-40B4-BE49-F238E27FC236}">
                <a16:creationId xmlns:a16="http://schemas.microsoft.com/office/drawing/2014/main" id="{67E3783E-B41B-59C3-C4CC-2D7FA9E613A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056" y="133349"/>
            <a:ext cx="1307524" cy="1307524"/>
          </a:xfrm>
        </p:spPr>
      </p:pic>
      <p:pic>
        <p:nvPicPr>
          <p:cNvPr id="3" name="Picture 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1614AAB5-A0B1-C22F-25B0-5A3E727C3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062" y="2384670"/>
            <a:ext cx="5117899" cy="45324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CAD6F9C4-B2B9-175D-CFCD-EAF14645F32B}"/>
              </a:ext>
            </a:extLst>
          </p:cNvPr>
          <p:cNvSpPr txBox="1">
            <a:spLocks/>
          </p:cNvSpPr>
          <p:nvPr/>
        </p:nvSpPr>
        <p:spPr>
          <a:xfrm>
            <a:off x="3165482" y="1605007"/>
            <a:ext cx="4627908" cy="6020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Product Categories By Revenue</a:t>
            </a:r>
          </a:p>
        </p:txBody>
      </p:sp>
    </p:spTree>
    <p:extLst>
      <p:ext uri="{BB962C8B-B14F-4D97-AF65-F5344CB8AC3E}">
        <p14:creationId xmlns:p14="http://schemas.microsoft.com/office/powerpoint/2010/main" val="321887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953" y="652847"/>
            <a:ext cx="7606895" cy="2029967"/>
          </a:xfrm>
        </p:spPr>
        <p:txBody>
          <a:bodyPr/>
          <a:lstStyle/>
          <a:p>
            <a:r>
              <a:rPr lang="en-US" dirty="0"/>
              <a:t>Conclusions (1)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795574" y="1667829"/>
            <a:ext cx="7615274" cy="5053645"/>
          </a:xfrm>
        </p:spPr>
        <p:txBody>
          <a:bodyPr>
            <a:noAutofit/>
          </a:bodyPr>
          <a:lstStyle/>
          <a:p>
            <a:pPr lvl="1"/>
            <a:r>
              <a:rPr lang="en-US" sz="1600" u="sng" dirty="0"/>
              <a:t>Deliveries:</a:t>
            </a:r>
          </a:p>
          <a:p>
            <a:r>
              <a:rPr lang="en-US" sz="1600" b="1" dirty="0"/>
              <a:t>“Federal Shipping”</a:t>
            </a:r>
            <a:r>
              <a:rPr lang="en-US" sz="1600" dirty="0"/>
              <a:t> is the best company in terms of delivery time, let’s increase our deliveries with them when possible, On the other hand, try to decrease deliveries with </a:t>
            </a:r>
            <a:r>
              <a:rPr lang="en-US" sz="1600" b="1" dirty="0"/>
              <a:t>“United Package”</a:t>
            </a:r>
            <a:r>
              <a:rPr lang="en-US" sz="1600" dirty="0"/>
              <a:t>.</a:t>
            </a:r>
          </a:p>
          <a:p>
            <a:r>
              <a:rPr lang="en-US" sz="1600" dirty="0"/>
              <a:t>Focus on the 10 cities in the chart (Deliveries 2) - try to decrease delivery time in those cities. Moreover, we should look at all cities with a late delivery % of more than 5% (global average) and aspire to make them better in that regard.</a:t>
            </a:r>
          </a:p>
          <a:p>
            <a:pPr lvl="1"/>
            <a:r>
              <a:rPr lang="en-US" sz="1600" u="sng" dirty="0"/>
              <a:t>Locations:</a:t>
            </a:r>
          </a:p>
          <a:p>
            <a:r>
              <a:rPr lang="en-US" sz="1600" dirty="0"/>
              <a:t>We should focus on the USA, as it’s clearly the biggest source of revenue.</a:t>
            </a:r>
          </a:p>
          <a:p>
            <a:pPr fontAlgn="t"/>
            <a:r>
              <a:rPr lang="en-US" sz="1600" dirty="0"/>
              <a:t>Consider giving up deliveries, or perhaps increasing our marketing budget in the following cities: </a:t>
            </a:r>
            <a:r>
              <a:rPr lang="en-IL" sz="1600" b="1" dirty="0"/>
              <a:t>Walla Walla</a:t>
            </a:r>
            <a:r>
              <a:rPr lang="en-US" sz="1600" b="1" dirty="0"/>
              <a:t>, </a:t>
            </a:r>
            <a:r>
              <a:rPr lang="en-IL" sz="1600" b="1" dirty="0"/>
              <a:t>Vancouver</a:t>
            </a:r>
            <a:r>
              <a:rPr lang="en-US" sz="1600" b="1" dirty="0"/>
              <a:t>, </a:t>
            </a:r>
            <a:r>
              <a:rPr lang="en-IL" sz="1600" b="1" dirty="0"/>
              <a:t>Barcelona</a:t>
            </a:r>
            <a:r>
              <a:rPr lang="en-US" sz="1600" b="1" dirty="0"/>
              <a:t>, </a:t>
            </a:r>
            <a:r>
              <a:rPr lang="en-IL" sz="1600" b="1" dirty="0"/>
              <a:t>Reims</a:t>
            </a:r>
            <a:r>
              <a:rPr lang="en-US" sz="1600" b="1" dirty="0"/>
              <a:t>, </a:t>
            </a:r>
            <a:r>
              <a:rPr lang="en-IL" sz="1600" b="1" dirty="0"/>
              <a:t>Caracas</a:t>
            </a:r>
            <a:endParaRPr lang="en-US" sz="1600" b="1" dirty="0"/>
          </a:p>
          <a:p>
            <a:pPr fontAlgn="t"/>
            <a:r>
              <a:rPr lang="en-US" sz="1600" b="1" dirty="0"/>
              <a:t>USA, Germany &amp; Brazil, </a:t>
            </a:r>
            <a:r>
              <a:rPr lang="en-US" sz="1600" dirty="0"/>
              <a:t>are some of our biggest revenue sources, their favorite product is “</a:t>
            </a:r>
            <a:r>
              <a:rPr lang="en-US" sz="1600" dirty="0" err="1">
                <a:solidFill>
                  <a:schemeClr val="bg2"/>
                </a:solidFill>
              </a:rPr>
              <a:t>Côtes</a:t>
            </a:r>
            <a:r>
              <a:rPr lang="en-US" sz="1600" dirty="0">
                <a:solidFill>
                  <a:schemeClr val="bg2"/>
                </a:solidFill>
              </a:rPr>
              <a:t> de </a:t>
            </a:r>
            <a:r>
              <a:rPr lang="en-US" sz="1600" dirty="0" err="1">
                <a:solidFill>
                  <a:schemeClr val="bg2"/>
                </a:solidFill>
              </a:rPr>
              <a:t>Blaye</a:t>
            </a:r>
            <a:r>
              <a:rPr lang="en-US" sz="1600" dirty="0">
                <a:solidFill>
                  <a:schemeClr val="bg2"/>
                </a:solidFill>
              </a:rPr>
              <a:t>”. We should aim to focus on this particular product and perhaps other similar products for them.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0A699-9718-0FC0-66CD-898699BB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8BAA-40CA-164D-7660-DECCB27E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953" y="652847"/>
            <a:ext cx="7606895" cy="2029967"/>
          </a:xfrm>
        </p:spPr>
        <p:txBody>
          <a:bodyPr/>
          <a:lstStyle/>
          <a:p>
            <a:r>
              <a:rPr lang="en-US" dirty="0"/>
              <a:t>Conclusions (2)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0C05DED3-E276-E567-B1DB-A5B8BDD43D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F04906-5E5D-3B1E-D44D-4A2A9ED2BB6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795574" y="1667829"/>
            <a:ext cx="7615274" cy="5053645"/>
          </a:xfrm>
        </p:spPr>
        <p:txBody>
          <a:bodyPr>
            <a:noAutofit/>
          </a:bodyPr>
          <a:lstStyle/>
          <a:p>
            <a:pPr lvl="1" fontAlgn="t"/>
            <a:r>
              <a:rPr lang="en-US" sz="1600" u="sng" dirty="0"/>
              <a:t>Products:</a:t>
            </a:r>
          </a:p>
          <a:p>
            <a:pPr fontAlgn="t"/>
            <a:r>
              <a:rPr lang="en-US" sz="1600" dirty="0"/>
              <a:t>Our most successful categories are </a:t>
            </a:r>
            <a:r>
              <a:rPr lang="en-US" sz="1600" b="1" dirty="0"/>
              <a:t>Beverages &amp; Dairy Products</a:t>
            </a:r>
            <a:r>
              <a:rPr lang="en-US" sz="1600" dirty="0"/>
              <a:t>. we should be focusing on them in our marketing strategy and aim to add more products of these types.</a:t>
            </a:r>
          </a:p>
          <a:p>
            <a:pPr fontAlgn="t"/>
            <a:r>
              <a:rPr lang="en-US" sz="1600" dirty="0"/>
              <a:t>Focus our marketing on our 5 leading products as their demand is very high.</a:t>
            </a:r>
          </a:p>
          <a:p>
            <a:pPr fontAlgn="t"/>
            <a:endParaRPr lang="en-US" sz="1600" dirty="0"/>
          </a:p>
          <a:p>
            <a:pPr lvl="1" fontAlgn="t"/>
            <a:endParaRPr lang="en-IL" sz="16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EF0DF78-AA20-EAE8-7F52-E9CF401A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D0A0C8-398A-52B8-3CA7-1F0961A8F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6D03B802-957A-F6F8-A0A1-A615242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8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0244" y="3429000"/>
            <a:ext cx="5528217" cy="553431"/>
          </a:xfrm>
        </p:spPr>
        <p:txBody>
          <a:bodyPr bIns="0">
            <a:normAutofit/>
          </a:bodyPr>
          <a:lstStyle/>
          <a:p>
            <a:r>
              <a:rPr lang="en-US" dirty="0"/>
              <a:t>Made by Aviv Uziel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7674" y="350551"/>
            <a:ext cx="5229226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Overview </a:t>
            </a:r>
            <a:br>
              <a:rPr lang="en-US" sz="2800" dirty="0"/>
            </a:br>
            <a:r>
              <a:rPr lang="en-US" sz="2800" dirty="0"/>
              <a:t>(total revenue)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5382887-8111-54AF-4E4A-5100B832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203" y="1468008"/>
            <a:ext cx="8274008" cy="525346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DBB4FA3-6A3F-640A-B247-340D36747FA1}"/>
              </a:ext>
            </a:extLst>
          </p:cNvPr>
          <p:cNvGrpSpPr/>
          <p:nvPr/>
        </p:nvGrpSpPr>
        <p:grpSpPr>
          <a:xfrm>
            <a:off x="10524736" y="136525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3FC2E2-CFB8-0741-3949-635627818359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(1)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9448046D-8AC2-6CEC-7321-A2AE2F3E5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49" y="1450110"/>
            <a:ext cx="7636741" cy="53945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Our main leading question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:</a:t>
            </a:r>
            <a:endParaRPr lang="en-ZA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18FB74-1AA0-5836-0314-60FFBF0065F8}"/>
              </a:ext>
            </a:extLst>
          </p:cNvPr>
          <p:cNvSpPr txBox="1">
            <a:spLocks/>
          </p:cNvSpPr>
          <p:nvPr/>
        </p:nvSpPr>
        <p:spPr>
          <a:xfrm>
            <a:off x="4730749" y="1989561"/>
            <a:ext cx="7923069" cy="245313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can Northwind increase its profits using data-driven decisions?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D90CD-3D77-C509-E5A5-8AB60DE4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3339-39F8-FEE6-FDBF-072F4476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7674" y="350551"/>
            <a:ext cx="5229226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Overview </a:t>
            </a:r>
            <a:br>
              <a:rPr lang="en-US" sz="2800" dirty="0"/>
            </a:br>
            <a:r>
              <a:rPr lang="en-US" sz="2800" dirty="0"/>
              <a:t>(revenue by country)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BF02A8-97AC-DDB8-15A1-064EDA8AF550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4B8F44E-8AEC-E5B2-050F-924904CCA617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(2)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0BC9EC0E-2A57-63EB-4EA1-7C38E19C2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9112E45-EAC7-4D01-D808-1DF28D864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674" y="1446421"/>
            <a:ext cx="4886765" cy="518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70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78C70-56FB-FC2B-6F25-4952821BE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EC088-6190-9D42-6729-9D747DA67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7674" y="350551"/>
            <a:ext cx="5229226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Overview </a:t>
            </a:r>
            <a:br>
              <a:rPr lang="en-US" sz="2800" dirty="0"/>
            </a:br>
            <a:r>
              <a:rPr lang="en-US" sz="2800" dirty="0"/>
              <a:t>(Profit margin)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EA9C40-429D-09C7-88D9-DF6838400498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AD3BC00-59F0-C6DF-3FBE-B187ABBC1D92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(3)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5FDC7489-9699-7BBA-BEF9-8FD8D16E1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52EDBA2-79D5-DE8D-05B1-CF8AE9F93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055" y="1387045"/>
            <a:ext cx="4959697" cy="530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36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B12E-14DC-551C-27C3-6F2923CF1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C6DC-F4AD-CEC2-65B8-9C25673D3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5224" y="350551"/>
            <a:ext cx="6334126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Overview </a:t>
            </a:r>
            <a:br>
              <a:rPr lang="en-US" sz="2800" dirty="0"/>
            </a:br>
            <a:r>
              <a:rPr lang="en-US" sz="2800" dirty="0"/>
              <a:t>(average monthly growth)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87F909-D892-F548-2608-DA5C2C7C9263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04EB25B2-E5DC-64F3-32AC-4C2BF4CF9FF3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(4)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7461FD18-A321-D9FB-953A-BF6FE9F14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9434150-658B-9ED7-2B66-5A28ED380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391" y="1387045"/>
            <a:ext cx="3935792" cy="520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89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43D59-58CA-A353-2705-7AC9F8BD7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BB8FE-4B18-17A8-FA5F-98DBEC356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5224" y="350551"/>
            <a:ext cx="6334126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deliveries </a:t>
            </a:r>
            <a:br>
              <a:rPr lang="en-US" sz="2800" dirty="0"/>
            </a:br>
            <a:r>
              <a:rPr lang="en-US" sz="2800" dirty="0"/>
              <a:t>(average days to ship)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797793-2DD9-4D5B-7BB5-21B084E7EB63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E0224D9-3C98-90F8-8C88-9F790BA57219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(5)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2A1BB7C5-02D6-C5C4-BFF2-250ABCB72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AFF5045-1B4D-D302-961B-81139870B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418" y="1819275"/>
            <a:ext cx="7981652" cy="190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42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63663-BDE2-DD4E-236A-869A701CE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57D3D-1F0D-AEA7-2276-9A1AAED4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99" y="350551"/>
            <a:ext cx="7696200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deliveries </a:t>
            </a:r>
            <a:br>
              <a:rPr lang="en-US" sz="2800" dirty="0"/>
            </a:br>
            <a:r>
              <a:rPr lang="en-US" sz="2800" dirty="0"/>
              <a:t>(average days to ship by country)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67D35F-BFB2-0D4A-8064-A4E677B6DBB1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03C5AFB-57F2-4720-9DCF-58FE7E835B2D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(6)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7CC188E7-2FE7-B884-681A-2B0C2E981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6" name="Picture 5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8474E896-704B-2D2B-9108-84F4EDBC9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950" y="1780786"/>
            <a:ext cx="7930198" cy="257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03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0459F-BE64-603F-89CA-04E2C170B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4A79-DA59-D575-2E4C-EE073E380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99" y="350551"/>
            <a:ext cx="7696200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deliveries </a:t>
            </a:r>
            <a:br>
              <a:rPr lang="en-US" sz="2800" dirty="0"/>
            </a:br>
            <a:r>
              <a:rPr lang="en-US" sz="2800" dirty="0"/>
              <a:t>(average days to ship by Shipper)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EF4DAC-8A49-3F4C-4621-D94D2963DBD8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5025436-659A-9D8E-DA0E-8BDEC02E37D6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(7)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04C60555-9185-0A55-2D7C-BCCA546E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59337A-6A35-E052-D14C-366F164D0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669" y="1574454"/>
            <a:ext cx="7696201" cy="47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26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488CA-BB32-071D-CC0E-59CF9D36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4F43E-B6A0-AFDB-84DA-5C1706B2B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99" y="350551"/>
            <a:ext cx="7696200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deliveries </a:t>
            </a:r>
            <a:br>
              <a:rPr lang="en-US" sz="2800" dirty="0"/>
            </a:br>
            <a:r>
              <a:rPr lang="en-US" sz="2800" dirty="0"/>
              <a:t>(Late % by city)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D4F23E-0595-7B6A-85D5-B1B2B69E1E2D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D3A43BA-7405-0295-E492-8EF4DF3974C1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(8)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491B67C1-94AC-78B2-EF1E-E846176BD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E89FFD9-D6A2-9248-E2CE-53BD14220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577" y="1387045"/>
            <a:ext cx="4243746" cy="539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71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1B1C3-3385-E62C-2F65-78FE55A8F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9ABA-4CB6-CC5D-419E-5C5F20A2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99" y="350551"/>
            <a:ext cx="7696200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deliveries </a:t>
            </a:r>
            <a:br>
              <a:rPr lang="en-US" sz="2800" dirty="0"/>
            </a:br>
            <a:r>
              <a:rPr lang="en-US" sz="2800" dirty="0"/>
              <a:t>(Late % overall)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B90429-3F7B-1BAF-B87F-A66FEC6A44F8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DF10FD5-5352-A27D-04C3-015FAB04BD50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(9)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F5100F01-FB0D-F90A-FF42-74EC1B894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4" name="Picture 3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CF8C695A-F1F6-0FE2-BFB8-95576CD94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249" y="1387045"/>
            <a:ext cx="4635500" cy="537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65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485DE-97C1-16D1-6465-B8717EC30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267B-376A-E488-9E2C-667DAE9E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99" y="350551"/>
            <a:ext cx="7696200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Locations </a:t>
            </a:r>
            <a:br>
              <a:rPr lang="en-US" sz="2800" dirty="0"/>
            </a:br>
            <a:r>
              <a:rPr lang="en-US" sz="2800" dirty="0"/>
              <a:t>(revenue by city)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7DF0B7-AE27-3715-9263-40E7FBFDA7A5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362D404-F11A-AE5A-3939-E7F01F3FC542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(10)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2DF753A4-0803-B3E9-3470-4D3B9DC14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409AD01-C947-9031-52AE-1B6F7657A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420" y="1344179"/>
            <a:ext cx="5039159" cy="543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48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ABEE0-AABD-9383-9973-E22EB8E3A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57A8-95CC-6E2F-AF24-ACC682C2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99" y="350551"/>
            <a:ext cx="7696200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Locations </a:t>
            </a:r>
            <a:br>
              <a:rPr lang="en-US" sz="2800" dirty="0"/>
            </a:br>
            <a:r>
              <a:rPr lang="en-US" sz="2800" dirty="0"/>
              <a:t>(order count by country)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7BBCB16-5856-5B1F-4008-3F51CB87071E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51287EC-3377-D63F-1552-E397ACF674F4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(11)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FA3CDC95-E7A2-426B-823F-73CBBAA7A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6BFE31B-BE2F-E942-160D-BE93501AC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849" y="1468411"/>
            <a:ext cx="6806250" cy="503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90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0617" y="3809661"/>
            <a:ext cx="6750528" cy="142629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overview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Aperture with solid fill">
            <a:extLst>
              <a:ext uri="{FF2B5EF4-FFF2-40B4-BE49-F238E27FC236}">
                <a16:creationId xmlns:a16="http://schemas.microsoft.com/office/drawing/2014/main" id="{7205481B-4350-771E-ED36-788AA3D62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3659" y="1886193"/>
            <a:ext cx="2104444" cy="21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DE609-3392-B9EF-5614-8E71E46EE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F6754-6378-C6BE-EB31-619DCE795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99" y="350551"/>
            <a:ext cx="7696200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Locations </a:t>
            </a:r>
            <a:br>
              <a:rPr lang="en-US" sz="2800" dirty="0"/>
            </a:br>
            <a:r>
              <a:rPr lang="en-US" sz="2800" dirty="0"/>
              <a:t>(bottom 10 cities by revenue)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0353CF-F3BE-548F-89EC-4689B1903047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2F30B7A-2C50-1B9D-2796-02F6F32B6603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(12)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81208A23-F45E-21FF-01D3-0300D941B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CBAE3D7-4691-788E-8C0B-3A84CF6AD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322" y="1387045"/>
            <a:ext cx="4563354" cy="538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93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510E6-98E7-B1AB-E533-351013A05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0C914-D603-EEA8-B128-AFF620CB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99" y="350551"/>
            <a:ext cx="7696200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Product catalogue </a:t>
            </a:r>
            <a:br>
              <a:rPr lang="en-US" sz="2800" dirty="0"/>
            </a:br>
            <a:r>
              <a:rPr lang="en-US" sz="2800" dirty="0"/>
              <a:t>(revenue by product)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803754-966C-D7BD-C686-C0FB59BC23F9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51730F05-9FA2-D59C-88E2-B611597F92FF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(13)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B4F1FB97-290F-9EEA-B082-59CF2CA16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50B0298-46EA-1671-FB08-1B3A08A00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227" y="1387045"/>
            <a:ext cx="4103543" cy="524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9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A6F0A-CD5A-8030-ED61-FD2C54269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060D-5E7E-91DD-F6CB-2333DCD4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99" y="350551"/>
            <a:ext cx="7696200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Product catalogue </a:t>
            </a:r>
            <a:br>
              <a:rPr lang="en-US" sz="2800" dirty="0"/>
            </a:br>
            <a:r>
              <a:rPr lang="en-US" sz="2800" dirty="0"/>
              <a:t>(most sold product by country)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1AC0A3-1910-7FB5-36A6-123A22E32C5E}"/>
              </a:ext>
            </a:extLst>
          </p:cNvPr>
          <p:cNvGrpSpPr/>
          <p:nvPr/>
        </p:nvGrpSpPr>
        <p:grpSpPr>
          <a:xfrm>
            <a:off x="10515600" y="152256"/>
            <a:ext cx="1504950" cy="1234789"/>
            <a:chOff x="10687050" y="188482"/>
            <a:chExt cx="1504950" cy="123478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92F8771F-1833-6A15-95DF-2AAE9FDBD324}"/>
                </a:ext>
              </a:extLst>
            </p:cNvPr>
            <p:cNvSpPr txBox="1">
              <a:spLocks/>
            </p:cNvSpPr>
            <p:nvPr/>
          </p:nvSpPr>
          <p:spPr>
            <a:xfrm>
              <a:off x="10687050" y="1058145"/>
              <a:ext cx="1504950" cy="36512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Appendix (14)</a:t>
              </a:r>
            </a:p>
          </p:txBody>
        </p:sp>
        <p:pic>
          <p:nvPicPr>
            <p:cNvPr id="7" name="Graphic 6" descr="Scroll with solid fill">
              <a:extLst>
                <a:ext uri="{FF2B5EF4-FFF2-40B4-BE49-F238E27FC236}">
                  <a16:creationId xmlns:a16="http://schemas.microsoft.com/office/drawing/2014/main" id="{2341EC06-D52A-8711-FD10-8B99103FB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9320" y="188482"/>
              <a:ext cx="914400" cy="914400"/>
            </a:xfrm>
            <a:prstGeom prst="rect">
              <a:avLst/>
            </a:prstGeom>
          </p:spPr>
        </p:pic>
      </p:grp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3EA6EC5-D7EC-CAD8-05CE-D5A8A5ADB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379" y="1387045"/>
            <a:ext cx="5479239" cy="522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2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37" y="603646"/>
            <a:ext cx="6589150" cy="840509"/>
          </a:xfrm>
        </p:spPr>
        <p:txBody>
          <a:bodyPr>
            <a:normAutofit/>
          </a:bodyPr>
          <a:lstStyle/>
          <a:p>
            <a:r>
              <a:rPr lang="en-US" dirty="0"/>
              <a:t>Our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64837" y="1250191"/>
            <a:ext cx="8132617" cy="102667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</a:rPr>
              <a:t>Northwind’s database is made of a total of 11 tables: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 descr="A diagram of a company&#10;&#10;AI-generated content may be incorrect.">
            <a:extLst>
              <a:ext uri="{FF2B5EF4-FFF2-40B4-BE49-F238E27FC236}">
                <a16:creationId xmlns:a16="http://schemas.microsoft.com/office/drawing/2014/main" id="{4579E54E-58CC-4CE5-14BC-A1BA6B17D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6195"/>
            <a:ext cx="12192000" cy="506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58698E23-CD6B-2E0B-33F1-830AC7120443}"/>
              </a:ext>
            </a:extLst>
          </p:cNvPr>
          <p:cNvGrpSpPr/>
          <p:nvPr/>
        </p:nvGrpSpPr>
        <p:grpSpPr>
          <a:xfrm>
            <a:off x="5044520" y="2036928"/>
            <a:ext cx="4347130" cy="1242479"/>
            <a:chOff x="5044520" y="2036928"/>
            <a:chExt cx="4347130" cy="124247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28B2A8-3CC0-A8BE-CE39-DFB3632098BD}"/>
                </a:ext>
              </a:extLst>
            </p:cNvPr>
            <p:cNvSpPr/>
            <p:nvPr/>
          </p:nvSpPr>
          <p:spPr>
            <a:xfrm>
              <a:off x="5044520" y="2036928"/>
              <a:ext cx="4347130" cy="12424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8650D79-74BF-3847-1239-15D18AFC8D01}"/>
                </a:ext>
              </a:extLst>
            </p:cNvPr>
            <p:cNvGrpSpPr/>
            <p:nvPr/>
          </p:nvGrpSpPr>
          <p:grpSpPr>
            <a:xfrm>
              <a:off x="5889171" y="2361212"/>
              <a:ext cx="3412120" cy="718270"/>
              <a:chOff x="5889171" y="2361212"/>
              <a:chExt cx="3412120" cy="71827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B1E1B81D-EF5B-B8B0-1A3B-3AB3276EDB2F}"/>
                  </a:ext>
                </a:extLst>
              </p:cNvPr>
              <p:cNvGrpSpPr/>
              <p:nvPr/>
            </p:nvGrpSpPr>
            <p:grpSpPr>
              <a:xfrm>
                <a:off x="6383201" y="2741992"/>
                <a:ext cx="337489" cy="337489"/>
                <a:chOff x="6383201" y="2741992"/>
                <a:chExt cx="337489" cy="337489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9D0AEDA-496B-1880-9C6D-6C92241CF2C3}"/>
                    </a:ext>
                  </a:extLst>
                </p:cNvPr>
                <p:cNvSpPr/>
                <p:nvPr/>
              </p:nvSpPr>
              <p:spPr>
                <a:xfrm>
                  <a:off x="6383201" y="2801549"/>
                  <a:ext cx="337489" cy="277932"/>
                </a:xfrm>
                <a:custGeom>
                  <a:avLst/>
                  <a:gdLst>
                    <a:gd name="connsiteX0" fmla="*/ 307711 w 337489"/>
                    <a:gd name="connsiteY0" fmla="*/ 29779 h 277932"/>
                    <a:gd name="connsiteX1" fmla="*/ 307711 w 337489"/>
                    <a:gd name="connsiteY1" fmla="*/ 69483 h 277932"/>
                    <a:gd name="connsiteX2" fmla="*/ 268007 w 337489"/>
                    <a:gd name="connsiteY2" fmla="*/ 69483 h 277932"/>
                    <a:gd name="connsiteX3" fmla="*/ 268007 w 337489"/>
                    <a:gd name="connsiteY3" fmla="*/ 29779 h 277932"/>
                    <a:gd name="connsiteX4" fmla="*/ 307711 w 337489"/>
                    <a:gd name="connsiteY4" fmla="*/ 29779 h 277932"/>
                    <a:gd name="connsiteX5" fmla="*/ 29779 w 337489"/>
                    <a:gd name="connsiteY5" fmla="*/ 208450 h 277932"/>
                    <a:gd name="connsiteX6" fmla="*/ 69483 w 337489"/>
                    <a:gd name="connsiteY6" fmla="*/ 208450 h 277932"/>
                    <a:gd name="connsiteX7" fmla="*/ 69483 w 337489"/>
                    <a:gd name="connsiteY7" fmla="*/ 248154 h 277932"/>
                    <a:gd name="connsiteX8" fmla="*/ 29779 w 337489"/>
                    <a:gd name="connsiteY8" fmla="*/ 248154 h 277932"/>
                    <a:gd name="connsiteX9" fmla="*/ 29779 w 337489"/>
                    <a:gd name="connsiteY9" fmla="*/ 208450 h 277932"/>
                    <a:gd name="connsiteX10" fmla="*/ 129040 w 337489"/>
                    <a:gd name="connsiteY10" fmla="*/ 29779 h 277932"/>
                    <a:gd name="connsiteX11" fmla="*/ 129040 w 337489"/>
                    <a:gd name="connsiteY11" fmla="*/ 69483 h 277932"/>
                    <a:gd name="connsiteX12" fmla="*/ 89336 w 337489"/>
                    <a:gd name="connsiteY12" fmla="*/ 69483 h 277932"/>
                    <a:gd name="connsiteX13" fmla="*/ 89336 w 337489"/>
                    <a:gd name="connsiteY13" fmla="*/ 29779 h 277932"/>
                    <a:gd name="connsiteX14" fmla="*/ 129040 w 337489"/>
                    <a:gd name="connsiteY14" fmla="*/ 29779 h 277932"/>
                    <a:gd name="connsiteX15" fmla="*/ 188597 w 337489"/>
                    <a:gd name="connsiteY15" fmla="*/ 29779 h 277932"/>
                    <a:gd name="connsiteX16" fmla="*/ 188597 w 337489"/>
                    <a:gd name="connsiteY16" fmla="*/ 69483 h 277932"/>
                    <a:gd name="connsiteX17" fmla="*/ 148893 w 337489"/>
                    <a:gd name="connsiteY17" fmla="*/ 69483 h 277932"/>
                    <a:gd name="connsiteX18" fmla="*/ 148893 w 337489"/>
                    <a:gd name="connsiteY18" fmla="*/ 29779 h 277932"/>
                    <a:gd name="connsiteX19" fmla="*/ 188597 w 337489"/>
                    <a:gd name="connsiteY19" fmla="*/ 29779 h 277932"/>
                    <a:gd name="connsiteX20" fmla="*/ 248154 w 337489"/>
                    <a:gd name="connsiteY20" fmla="*/ 129040 h 277932"/>
                    <a:gd name="connsiteX21" fmla="*/ 208450 w 337489"/>
                    <a:gd name="connsiteY21" fmla="*/ 129040 h 277932"/>
                    <a:gd name="connsiteX22" fmla="*/ 208450 w 337489"/>
                    <a:gd name="connsiteY22" fmla="*/ 89336 h 277932"/>
                    <a:gd name="connsiteX23" fmla="*/ 248154 w 337489"/>
                    <a:gd name="connsiteY23" fmla="*/ 89336 h 277932"/>
                    <a:gd name="connsiteX24" fmla="*/ 248154 w 337489"/>
                    <a:gd name="connsiteY24" fmla="*/ 129040 h 277932"/>
                    <a:gd name="connsiteX25" fmla="*/ 268007 w 337489"/>
                    <a:gd name="connsiteY25" fmla="*/ 129040 h 277932"/>
                    <a:gd name="connsiteX26" fmla="*/ 268007 w 337489"/>
                    <a:gd name="connsiteY26" fmla="*/ 89336 h 277932"/>
                    <a:gd name="connsiteX27" fmla="*/ 307711 w 337489"/>
                    <a:gd name="connsiteY27" fmla="*/ 89336 h 277932"/>
                    <a:gd name="connsiteX28" fmla="*/ 307711 w 337489"/>
                    <a:gd name="connsiteY28" fmla="*/ 129040 h 277932"/>
                    <a:gd name="connsiteX29" fmla="*/ 268007 w 337489"/>
                    <a:gd name="connsiteY29" fmla="*/ 129040 h 277932"/>
                    <a:gd name="connsiteX30" fmla="*/ 268007 w 337489"/>
                    <a:gd name="connsiteY30" fmla="*/ 188597 h 277932"/>
                    <a:gd name="connsiteX31" fmla="*/ 268007 w 337489"/>
                    <a:gd name="connsiteY31" fmla="*/ 148893 h 277932"/>
                    <a:gd name="connsiteX32" fmla="*/ 307711 w 337489"/>
                    <a:gd name="connsiteY32" fmla="*/ 148893 h 277932"/>
                    <a:gd name="connsiteX33" fmla="*/ 307711 w 337489"/>
                    <a:gd name="connsiteY33" fmla="*/ 188597 h 277932"/>
                    <a:gd name="connsiteX34" fmla="*/ 268007 w 337489"/>
                    <a:gd name="connsiteY34" fmla="*/ 188597 h 277932"/>
                    <a:gd name="connsiteX35" fmla="*/ 148893 w 337489"/>
                    <a:gd name="connsiteY35" fmla="*/ 208450 h 277932"/>
                    <a:gd name="connsiteX36" fmla="*/ 188597 w 337489"/>
                    <a:gd name="connsiteY36" fmla="*/ 208450 h 277932"/>
                    <a:gd name="connsiteX37" fmla="*/ 188597 w 337489"/>
                    <a:gd name="connsiteY37" fmla="*/ 248154 h 277932"/>
                    <a:gd name="connsiteX38" fmla="*/ 148893 w 337489"/>
                    <a:gd name="connsiteY38" fmla="*/ 248154 h 277932"/>
                    <a:gd name="connsiteX39" fmla="*/ 148893 w 337489"/>
                    <a:gd name="connsiteY39" fmla="*/ 208450 h 277932"/>
                    <a:gd name="connsiteX40" fmla="*/ 129040 w 337489"/>
                    <a:gd name="connsiteY40" fmla="*/ 208450 h 277932"/>
                    <a:gd name="connsiteX41" fmla="*/ 129040 w 337489"/>
                    <a:gd name="connsiteY41" fmla="*/ 248154 h 277932"/>
                    <a:gd name="connsiteX42" fmla="*/ 89336 w 337489"/>
                    <a:gd name="connsiteY42" fmla="*/ 248154 h 277932"/>
                    <a:gd name="connsiteX43" fmla="*/ 89336 w 337489"/>
                    <a:gd name="connsiteY43" fmla="*/ 208450 h 277932"/>
                    <a:gd name="connsiteX44" fmla="*/ 129040 w 337489"/>
                    <a:gd name="connsiteY44" fmla="*/ 208450 h 277932"/>
                    <a:gd name="connsiteX45" fmla="*/ 89336 w 337489"/>
                    <a:gd name="connsiteY45" fmla="*/ 148893 h 277932"/>
                    <a:gd name="connsiteX46" fmla="*/ 129040 w 337489"/>
                    <a:gd name="connsiteY46" fmla="*/ 148893 h 277932"/>
                    <a:gd name="connsiteX47" fmla="*/ 129040 w 337489"/>
                    <a:gd name="connsiteY47" fmla="*/ 188597 h 277932"/>
                    <a:gd name="connsiteX48" fmla="*/ 89336 w 337489"/>
                    <a:gd name="connsiteY48" fmla="*/ 188597 h 277932"/>
                    <a:gd name="connsiteX49" fmla="*/ 89336 w 337489"/>
                    <a:gd name="connsiteY49" fmla="*/ 148893 h 277932"/>
                    <a:gd name="connsiteX50" fmla="*/ 69483 w 337489"/>
                    <a:gd name="connsiteY50" fmla="*/ 148893 h 277932"/>
                    <a:gd name="connsiteX51" fmla="*/ 69483 w 337489"/>
                    <a:gd name="connsiteY51" fmla="*/ 188597 h 277932"/>
                    <a:gd name="connsiteX52" fmla="*/ 29779 w 337489"/>
                    <a:gd name="connsiteY52" fmla="*/ 188597 h 277932"/>
                    <a:gd name="connsiteX53" fmla="*/ 29779 w 337489"/>
                    <a:gd name="connsiteY53" fmla="*/ 148893 h 277932"/>
                    <a:gd name="connsiteX54" fmla="*/ 69483 w 337489"/>
                    <a:gd name="connsiteY54" fmla="*/ 148893 h 277932"/>
                    <a:gd name="connsiteX55" fmla="*/ 69483 w 337489"/>
                    <a:gd name="connsiteY55" fmla="*/ 89336 h 277932"/>
                    <a:gd name="connsiteX56" fmla="*/ 69483 w 337489"/>
                    <a:gd name="connsiteY56" fmla="*/ 129040 h 277932"/>
                    <a:gd name="connsiteX57" fmla="*/ 29779 w 337489"/>
                    <a:gd name="connsiteY57" fmla="*/ 129040 h 277932"/>
                    <a:gd name="connsiteX58" fmla="*/ 29779 w 337489"/>
                    <a:gd name="connsiteY58" fmla="*/ 89336 h 277932"/>
                    <a:gd name="connsiteX59" fmla="*/ 69483 w 337489"/>
                    <a:gd name="connsiteY59" fmla="*/ 89336 h 277932"/>
                    <a:gd name="connsiteX60" fmla="*/ 129040 w 337489"/>
                    <a:gd name="connsiteY60" fmla="*/ 129040 h 277932"/>
                    <a:gd name="connsiteX61" fmla="*/ 89336 w 337489"/>
                    <a:gd name="connsiteY61" fmla="*/ 129040 h 277932"/>
                    <a:gd name="connsiteX62" fmla="*/ 89336 w 337489"/>
                    <a:gd name="connsiteY62" fmla="*/ 89336 h 277932"/>
                    <a:gd name="connsiteX63" fmla="*/ 129040 w 337489"/>
                    <a:gd name="connsiteY63" fmla="*/ 89336 h 277932"/>
                    <a:gd name="connsiteX64" fmla="*/ 129040 w 337489"/>
                    <a:gd name="connsiteY64" fmla="*/ 129040 h 277932"/>
                    <a:gd name="connsiteX65" fmla="*/ 148893 w 337489"/>
                    <a:gd name="connsiteY65" fmla="*/ 129040 h 277932"/>
                    <a:gd name="connsiteX66" fmla="*/ 148893 w 337489"/>
                    <a:gd name="connsiteY66" fmla="*/ 89336 h 277932"/>
                    <a:gd name="connsiteX67" fmla="*/ 188597 w 337489"/>
                    <a:gd name="connsiteY67" fmla="*/ 89336 h 277932"/>
                    <a:gd name="connsiteX68" fmla="*/ 188597 w 337489"/>
                    <a:gd name="connsiteY68" fmla="*/ 129040 h 277932"/>
                    <a:gd name="connsiteX69" fmla="*/ 148893 w 337489"/>
                    <a:gd name="connsiteY69" fmla="*/ 129040 h 277932"/>
                    <a:gd name="connsiteX70" fmla="*/ 188597 w 337489"/>
                    <a:gd name="connsiteY70" fmla="*/ 188597 h 277932"/>
                    <a:gd name="connsiteX71" fmla="*/ 148893 w 337489"/>
                    <a:gd name="connsiteY71" fmla="*/ 188597 h 277932"/>
                    <a:gd name="connsiteX72" fmla="*/ 148893 w 337489"/>
                    <a:gd name="connsiteY72" fmla="*/ 148893 h 277932"/>
                    <a:gd name="connsiteX73" fmla="*/ 188597 w 337489"/>
                    <a:gd name="connsiteY73" fmla="*/ 148893 h 277932"/>
                    <a:gd name="connsiteX74" fmla="*/ 188597 w 337489"/>
                    <a:gd name="connsiteY74" fmla="*/ 188597 h 277932"/>
                    <a:gd name="connsiteX75" fmla="*/ 208450 w 337489"/>
                    <a:gd name="connsiteY75" fmla="*/ 188597 h 277932"/>
                    <a:gd name="connsiteX76" fmla="*/ 208450 w 337489"/>
                    <a:gd name="connsiteY76" fmla="*/ 148893 h 277932"/>
                    <a:gd name="connsiteX77" fmla="*/ 248154 w 337489"/>
                    <a:gd name="connsiteY77" fmla="*/ 148893 h 277932"/>
                    <a:gd name="connsiteX78" fmla="*/ 248154 w 337489"/>
                    <a:gd name="connsiteY78" fmla="*/ 188597 h 277932"/>
                    <a:gd name="connsiteX79" fmla="*/ 208450 w 337489"/>
                    <a:gd name="connsiteY79" fmla="*/ 188597 h 277932"/>
                    <a:gd name="connsiteX80" fmla="*/ 248154 w 337489"/>
                    <a:gd name="connsiteY80" fmla="*/ 29779 h 277932"/>
                    <a:gd name="connsiteX81" fmla="*/ 248154 w 337489"/>
                    <a:gd name="connsiteY81" fmla="*/ 69483 h 277932"/>
                    <a:gd name="connsiteX82" fmla="*/ 208450 w 337489"/>
                    <a:gd name="connsiteY82" fmla="*/ 69483 h 277932"/>
                    <a:gd name="connsiteX83" fmla="*/ 208450 w 337489"/>
                    <a:gd name="connsiteY83" fmla="*/ 29779 h 277932"/>
                    <a:gd name="connsiteX84" fmla="*/ 248154 w 337489"/>
                    <a:gd name="connsiteY84" fmla="*/ 29779 h 277932"/>
                    <a:gd name="connsiteX85" fmla="*/ 0 w 337489"/>
                    <a:gd name="connsiteY85" fmla="*/ 0 h 277932"/>
                    <a:gd name="connsiteX86" fmla="*/ 0 w 337489"/>
                    <a:gd name="connsiteY86" fmla="*/ 277933 h 277932"/>
                    <a:gd name="connsiteX87" fmla="*/ 337490 w 337489"/>
                    <a:gd name="connsiteY87" fmla="*/ 277933 h 277932"/>
                    <a:gd name="connsiteX88" fmla="*/ 337490 w 337489"/>
                    <a:gd name="connsiteY88" fmla="*/ 0 h 277932"/>
                    <a:gd name="connsiteX89" fmla="*/ 0 w 337489"/>
                    <a:gd name="connsiteY89" fmla="*/ 0 h 277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337489" h="277932">
                      <a:moveTo>
                        <a:pt x="307711" y="29779"/>
                      </a:moveTo>
                      <a:lnTo>
                        <a:pt x="307711" y="69483"/>
                      </a:lnTo>
                      <a:lnTo>
                        <a:pt x="268007" y="69483"/>
                      </a:lnTo>
                      <a:lnTo>
                        <a:pt x="268007" y="29779"/>
                      </a:lnTo>
                      <a:lnTo>
                        <a:pt x="307711" y="29779"/>
                      </a:lnTo>
                      <a:close/>
                      <a:moveTo>
                        <a:pt x="29779" y="208450"/>
                      </a:moveTo>
                      <a:lnTo>
                        <a:pt x="69483" y="208450"/>
                      </a:lnTo>
                      <a:lnTo>
                        <a:pt x="69483" y="248154"/>
                      </a:lnTo>
                      <a:lnTo>
                        <a:pt x="29779" y="248154"/>
                      </a:lnTo>
                      <a:lnTo>
                        <a:pt x="29779" y="208450"/>
                      </a:lnTo>
                      <a:close/>
                      <a:moveTo>
                        <a:pt x="129040" y="29779"/>
                      </a:moveTo>
                      <a:lnTo>
                        <a:pt x="129040" y="69483"/>
                      </a:lnTo>
                      <a:lnTo>
                        <a:pt x="89336" y="69483"/>
                      </a:lnTo>
                      <a:lnTo>
                        <a:pt x="89336" y="29779"/>
                      </a:lnTo>
                      <a:lnTo>
                        <a:pt x="129040" y="29779"/>
                      </a:lnTo>
                      <a:close/>
                      <a:moveTo>
                        <a:pt x="188597" y="29779"/>
                      </a:moveTo>
                      <a:lnTo>
                        <a:pt x="188597" y="69483"/>
                      </a:lnTo>
                      <a:lnTo>
                        <a:pt x="148893" y="69483"/>
                      </a:lnTo>
                      <a:lnTo>
                        <a:pt x="148893" y="29779"/>
                      </a:lnTo>
                      <a:lnTo>
                        <a:pt x="188597" y="29779"/>
                      </a:lnTo>
                      <a:close/>
                      <a:moveTo>
                        <a:pt x="248154" y="129040"/>
                      </a:moveTo>
                      <a:lnTo>
                        <a:pt x="208450" y="129040"/>
                      </a:lnTo>
                      <a:lnTo>
                        <a:pt x="208450" y="89336"/>
                      </a:lnTo>
                      <a:lnTo>
                        <a:pt x="248154" y="89336"/>
                      </a:lnTo>
                      <a:lnTo>
                        <a:pt x="248154" y="129040"/>
                      </a:lnTo>
                      <a:close/>
                      <a:moveTo>
                        <a:pt x="268007" y="129040"/>
                      </a:moveTo>
                      <a:lnTo>
                        <a:pt x="268007" y="89336"/>
                      </a:lnTo>
                      <a:lnTo>
                        <a:pt x="307711" y="89336"/>
                      </a:lnTo>
                      <a:lnTo>
                        <a:pt x="307711" y="129040"/>
                      </a:lnTo>
                      <a:lnTo>
                        <a:pt x="268007" y="129040"/>
                      </a:lnTo>
                      <a:close/>
                      <a:moveTo>
                        <a:pt x="268007" y="188597"/>
                      </a:moveTo>
                      <a:lnTo>
                        <a:pt x="268007" y="148893"/>
                      </a:lnTo>
                      <a:lnTo>
                        <a:pt x="307711" y="148893"/>
                      </a:lnTo>
                      <a:lnTo>
                        <a:pt x="307711" y="188597"/>
                      </a:lnTo>
                      <a:lnTo>
                        <a:pt x="268007" y="188597"/>
                      </a:lnTo>
                      <a:close/>
                      <a:moveTo>
                        <a:pt x="148893" y="208450"/>
                      </a:moveTo>
                      <a:lnTo>
                        <a:pt x="188597" y="208450"/>
                      </a:lnTo>
                      <a:lnTo>
                        <a:pt x="188597" y="248154"/>
                      </a:lnTo>
                      <a:lnTo>
                        <a:pt x="148893" y="248154"/>
                      </a:lnTo>
                      <a:lnTo>
                        <a:pt x="148893" y="208450"/>
                      </a:lnTo>
                      <a:close/>
                      <a:moveTo>
                        <a:pt x="129040" y="208450"/>
                      </a:moveTo>
                      <a:lnTo>
                        <a:pt x="129040" y="248154"/>
                      </a:lnTo>
                      <a:lnTo>
                        <a:pt x="89336" y="248154"/>
                      </a:lnTo>
                      <a:lnTo>
                        <a:pt x="89336" y="208450"/>
                      </a:lnTo>
                      <a:lnTo>
                        <a:pt x="129040" y="208450"/>
                      </a:lnTo>
                      <a:close/>
                      <a:moveTo>
                        <a:pt x="89336" y="148893"/>
                      </a:moveTo>
                      <a:lnTo>
                        <a:pt x="129040" y="148893"/>
                      </a:lnTo>
                      <a:lnTo>
                        <a:pt x="129040" y="188597"/>
                      </a:lnTo>
                      <a:lnTo>
                        <a:pt x="89336" y="188597"/>
                      </a:lnTo>
                      <a:lnTo>
                        <a:pt x="89336" y="148893"/>
                      </a:lnTo>
                      <a:close/>
                      <a:moveTo>
                        <a:pt x="69483" y="148893"/>
                      </a:moveTo>
                      <a:lnTo>
                        <a:pt x="69483" y="188597"/>
                      </a:lnTo>
                      <a:lnTo>
                        <a:pt x="29779" y="188597"/>
                      </a:lnTo>
                      <a:lnTo>
                        <a:pt x="29779" y="148893"/>
                      </a:lnTo>
                      <a:lnTo>
                        <a:pt x="69483" y="148893"/>
                      </a:lnTo>
                      <a:close/>
                      <a:moveTo>
                        <a:pt x="69483" y="89336"/>
                      </a:moveTo>
                      <a:lnTo>
                        <a:pt x="69483" y="129040"/>
                      </a:lnTo>
                      <a:lnTo>
                        <a:pt x="29779" y="129040"/>
                      </a:lnTo>
                      <a:lnTo>
                        <a:pt x="29779" y="89336"/>
                      </a:lnTo>
                      <a:lnTo>
                        <a:pt x="69483" y="89336"/>
                      </a:lnTo>
                      <a:close/>
                      <a:moveTo>
                        <a:pt x="129040" y="129040"/>
                      </a:moveTo>
                      <a:lnTo>
                        <a:pt x="89336" y="129040"/>
                      </a:lnTo>
                      <a:lnTo>
                        <a:pt x="89336" y="89336"/>
                      </a:lnTo>
                      <a:lnTo>
                        <a:pt x="129040" y="89336"/>
                      </a:lnTo>
                      <a:lnTo>
                        <a:pt x="129040" y="129040"/>
                      </a:lnTo>
                      <a:close/>
                      <a:moveTo>
                        <a:pt x="148893" y="129040"/>
                      </a:moveTo>
                      <a:lnTo>
                        <a:pt x="148893" y="89336"/>
                      </a:lnTo>
                      <a:lnTo>
                        <a:pt x="188597" y="89336"/>
                      </a:lnTo>
                      <a:lnTo>
                        <a:pt x="188597" y="129040"/>
                      </a:lnTo>
                      <a:lnTo>
                        <a:pt x="148893" y="129040"/>
                      </a:lnTo>
                      <a:close/>
                      <a:moveTo>
                        <a:pt x="188597" y="188597"/>
                      </a:moveTo>
                      <a:lnTo>
                        <a:pt x="148893" y="188597"/>
                      </a:lnTo>
                      <a:lnTo>
                        <a:pt x="148893" y="148893"/>
                      </a:lnTo>
                      <a:lnTo>
                        <a:pt x="188597" y="148893"/>
                      </a:lnTo>
                      <a:lnTo>
                        <a:pt x="188597" y="188597"/>
                      </a:lnTo>
                      <a:close/>
                      <a:moveTo>
                        <a:pt x="208450" y="188597"/>
                      </a:moveTo>
                      <a:lnTo>
                        <a:pt x="208450" y="148893"/>
                      </a:lnTo>
                      <a:lnTo>
                        <a:pt x="248154" y="148893"/>
                      </a:lnTo>
                      <a:lnTo>
                        <a:pt x="248154" y="188597"/>
                      </a:lnTo>
                      <a:lnTo>
                        <a:pt x="208450" y="188597"/>
                      </a:lnTo>
                      <a:close/>
                      <a:moveTo>
                        <a:pt x="248154" y="29779"/>
                      </a:moveTo>
                      <a:lnTo>
                        <a:pt x="248154" y="69483"/>
                      </a:lnTo>
                      <a:lnTo>
                        <a:pt x="208450" y="69483"/>
                      </a:lnTo>
                      <a:lnTo>
                        <a:pt x="208450" y="29779"/>
                      </a:lnTo>
                      <a:lnTo>
                        <a:pt x="248154" y="29779"/>
                      </a:lnTo>
                      <a:close/>
                      <a:moveTo>
                        <a:pt x="0" y="0"/>
                      </a:moveTo>
                      <a:lnTo>
                        <a:pt x="0" y="277933"/>
                      </a:lnTo>
                      <a:lnTo>
                        <a:pt x="337490" y="277933"/>
                      </a:lnTo>
                      <a:lnTo>
                        <a:pt x="3374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9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L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5C1A138-4477-C78A-CD9B-973663CEC41B}"/>
                    </a:ext>
                  </a:extLst>
                </p:cNvPr>
                <p:cNvSpPr/>
                <p:nvPr/>
              </p:nvSpPr>
              <p:spPr>
                <a:xfrm>
                  <a:off x="6383201" y="2741992"/>
                  <a:ext cx="337489" cy="39704"/>
                </a:xfrm>
                <a:custGeom>
                  <a:avLst/>
                  <a:gdLst>
                    <a:gd name="connsiteX0" fmla="*/ 0 w 337489"/>
                    <a:gd name="connsiteY0" fmla="*/ 0 h 39704"/>
                    <a:gd name="connsiteX1" fmla="*/ 337490 w 337489"/>
                    <a:gd name="connsiteY1" fmla="*/ 0 h 39704"/>
                    <a:gd name="connsiteX2" fmla="*/ 337490 w 337489"/>
                    <a:gd name="connsiteY2" fmla="*/ 39705 h 39704"/>
                    <a:gd name="connsiteX3" fmla="*/ 0 w 337489"/>
                    <a:gd name="connsiteY3" fmla="*/ 39705 h 39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489" h="39704">
                      <a:moveTo>
                        <a:pt x="0" y="0"/>
                      </a:moveTo>
                      <a:lnTo>
                        <a:pt x="337490" y="0"/>
                      </a:lnTo>
                      <a:lnTo>
                        <a:pt x="337490" y="39705"/>
                      </a:lnTo>
                      <a:lnTo>
                        <a:pt x="0" y="397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9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L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6FE9AD5-A9BB-B6CB-B637-11DE9E0480AB}"/>
                  </a:ext>
                </a:extLst>
              </p:cNvPr>
              <p:cNvGrpSpPr/>
              <p:nvPr/>
            </p:nvGrpSpPr>
            <p:grpSpPr>
              <a:xfrm>
                <a:off x="8406416" y="2741992"/>
                <a:ext cx="337490" cy="337490"/>
                <a:chOff x="8406416" y="2741992"/>
                <a:chExt cx="337490" cy="337490"/>
              </a:xfrm>
            </p:grpSpPr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78AE0E8C-6285-4E6C-6ECB-6CDF5CB0DA86}"/>
                    </a:ext>
                  </a:extLst>
                </p:cNvPr>
                <p:cNvSpPr/>
                <p:nvPr/>
              </p:nvSpPr>
              <p:spPr>
                <a:xfrm>
                  <a:off x="8406416" y="2741992"/>
                  <a:ext cx="337490" cy="337490"/>
                </a:xfrm>
                <a:custGeom>
                  <a:avLst/>
                  <a:gdLst>
                    <a:gd name="connsiteX0" fmla="*/ 0 w 337490"/>
                    <a:gd name="connsiteY0" fmla="*/ 337490 h 337490"/>
                    <a:gd name="connsiteX1" fmla="*/ 337490 w 337490"/>
                    <a:gd name="connsiteY1" fmla="*/ 337490 h 337490"/>
                    <a:gd name="connsiteX2" fmla="*/ 337490 w 337490"/>
                    <a:gd name="connsiteY2" fmla="*/ 0 h 337490"/>
                    <a:gd name="connsiteX3" fmla="*/ 0 w 337490"/>
                    <a:gd name="connsiteY3" fmla="*/ 0 h 337490"/>
                    <a:gd name="connsiteX4" fmla="*/ 9926 w 337490"/>
                    <a:gd name="connsiteY4" fmla="*/ 9926 h 337490"/>
                    <a:gd name="connsiteX5" fmla="*/ 327564 w 337490"/>
                    <a:gd name="connsiteY5" fmla="*/ 9926 h 337490"/>
                    <a:gd name="connsiteX6" fmla="*/ 327564 w 337490"/>
                    <a:gd name="connsiteY6" fmla="*/ 49631 h 337490"/>
                    <a:gd name="connsiteX7" fmla="*/ 9926 w 337490"/>
                    <a:gd name="connsiteY7" fmla="*/ 49631 h 337490"/>
                    <a:gd name="connsiteX8" fmla="*/ 9926 w 337490"/>
                    <a:gd name="connsiteY8" fmla="*/ 59557 h 337490"/>
                    <a:gd name="connsiteX9" fmla="*/ 327564 w 337490"/>
                    <a:gd name="connsiteY9" fmla="*/ 59557 h 337490"/>
                    <a:gd name="connsiteX10" fmla="*/ 327564 w 337490"/>
                    <a:gd name="connsiteY10" fmla="*/ 327564 h 337490"/>
                    <a:gd name="connsiteX11" fmla="*/ 9926 w 337490"/>
                    <a:gd name="connsiteY11" fmla="*/ 327564 h 337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37490" h="337490">
                      <a:moveTo>
                        <a:pt x="0" y="337490"/>
                      </a:moveTo>
                      <a:lnTo>
                        <a:pt x="337490" y="337490"/>
                      </a:lnTo>
                      <a:lnTo>
                        <a:pt x="337490" y="0"/>
                      </a:lnTo>
                      <a:lnTo>
                        <a:pt x="0" y="0"/>
                      </a:lnTo>
                      <a:close/>
                      <a:moveTo>
                        <a:pt x="9926" y="9926"/>
                      </a:moveTo>
                      <a:lnTo>
                        <a:pt x="327564" y="9926"/>
                      </a:lnTo>
                      <a:lnTo>
                        <a:pt x="327564" y="49631"/>
                      </a:lnTo>
                      <a:lnTo>
                        <a:pt x="9926" y="49631"/>
                      </a:lnTo>
                      <a:close/>
                      <a:moveTo>
                        <a:pt x="9926" y="59557"/>
                      </a:moveTo>
                      <a:lnTo>
                        <a:pt x="327564" y="59557"/>
                      </a:lnTo>
                      <a:lnTo>
                        <a:pt x="327564" y="327564"/>
                      </a:lnTo>
                      <a:lnTo>
                        <a:pt x="9926" y="32756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9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L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4965EAF0-32E8-8783-38BF-F95A1DA5B07C}"/>
                    </a:ext>
                  </a:extLst>
                </p:cNvPr>
                <p:cNvSpPr/>
                <p:nvPr/>
              </p:nvSpPr>
              <p:spPr>
                <a:xfrm>
                  <a:off x="8446121" y="2831328"/>
                  <a:ext cx="258080" cy="208449"/>
                </a:xfrm>
                <a:custGeom>
                  <a:avLst/>
                  <a:gdLst>
                    <a:gd name="connsiteX0" fmla="*/ 49631 w 258080"/>
                    <a:gd name="connsiteY0" fmla="*/ 49631 h 208449"/>
                    <a:gd name="connsiteX1" fmla="*/ 0 w 258080"/>
                    <a:gd name="connsiteY1" fmla="*/ 49631 h 208449"/>
                    <a:gd name="connsiteX2" fmla="*/ 0 w 258080"/>
                    <a:gd name="connsiteY2" fmla="*/ 208450 h 208449"/>
                    <a:gd name="connsiteX3" fmla="*/ 158819 w 258080"/>
                    <a:gd name="connsiteY3" fmla="*/ 208450 h 208449"/>
                    <a:gd name="connsiteX4" fmla="*/ 158819 w 258080"/>
                    <a:gd name="connsiteY4" fmla="*/ 158819 h 208449"/>
                    <a:gd name="connsiteX5" fmla="*/ 258081 w 258080"/>
                    <a:gd name="connsiteY5" fmla="*/ 158819 h 208449"/>
                    <a:gd name="connsiteX6" fmla="*/ 258081 w 258080"/>
                    <a:gd name="connsiteY6" fmla="*/ 0 h 208449"/>
                    <a:gd name="connsiteX7" fmla="*/ 49631 w 258080"/>
                    <a:gd name="connsiteY7" fmla="*/ 0 h 208449"/>
                    <a:gd name="connsiteX8" fmla="*/ 49631 w 258080"/>
                    <a:gd name="connsiteY8" fmla="*/ 198524 h 208449"/>
                    <a:gd name="connsiteX9" fmla="*/ 9926 w 258080"/>
                    <a:gd name="connsiteY9" fmla="*/ 198524 h 208449"/>
                    <a:gd name="connsiteX10" fmla="*/ 9926 w 258080"/>
                    <a:gd name="connsiteY10" fmla="*/ 158819 h 208449"/>
                    <a:gd name="connsiteX11" fmla="*/ 49631 w 258080"/>
                    <a:gd name="connsiteY11" fmla="*/ 158819 h 208449"/>
                    <a:gd name="connsiteX12" fmla="*/ 49631 w 258080"/>
                    <a:gd name="connsiteY12" fmla="*/ 148893 h 208449"/>
                    <a:gd name="connsiteX13" fmla="*/ 9926 w 258080"/>
                    <a:gd name="connsiteY13" fmla="*/ 148893 h 208449"/>
                    <a:gd name="connsiteX14" fmla="*/ 9926 w 258080"/>
                    <a:gd name="connsiteY14" fmla="*/ 109188 h 208449"/>
                    <a:gd name="connsiteX15" fmla="*/ 49631 w 258080"/>
                    <a:gd name="connsiteY15" fmla="*/ 109188 h 208449"/>
                    <a:gd name="connsiteX16" fmla="*/ 49631 w 258080"/>
                    <a:gd name="connsiteY16" fmla="*/ 99262 h 208449"/>
                    <a:gd name="connsiteX17" fmla="*/ 9926 w 258080"/>
                    <a:gd name="connsiteY17" fmla="*/ 99262 h 208449"/>
                    <a:gd name="connsiteX18" fmla="*/ 9926 w 258080"/>
                    <a:gd name="connsiteY18" fmla="*/ 59557 h 208449"/>
                    <a:gd name="connsiteX19" fmla="*/ 49631 w 258080"/>
                    <a:gd name="connsiteY19" fmla="*/ 59557 h 208449"/>
                    <a:gd name="connsiteX20" fmla="*/ 208450 w 258080"/>
                    <a:gd name="connsiteY20" fmla="*/ 9926 h 208449"/>
                    <a:gd name="connsiteX21" fmla="*/ 248155 w 258080"/>
                    <a:gd name="connsiteY21" fmla="*/ 9926 h 208449"/>
                    <a:gd name="connsiteX22" fmla="*/ 248155 w 258080"/>
                    <a:gd name="connsiteY22" fmla="*/ 49631 h 208449"/>
                    <a:gd name="connsiteX23" fmla="*/ 208450 w 258080"/>
                    <a:gd name="connsiteY23" fmla="*/ 49631 h 208449"/>
                    <a:gd name="connsiteX24" fmla="*/ 208450 w 258080"/>
                    <a:gd name="connsiteY24" fmla="*/ 59557 h 208449"/>
                    <a:gd name="connsiteX25" fmla="*/ 248155 w 258080"/>
                    <a:gd name="connsiteY25" fmla="*/ 59557 h 208449"/>
                    <a:gd name="connsiteX26" fmla="*/ 248155 w 258080"/>
                    <a:gd name="connsiteY26" fmla="*/ 99262 h 208449"/>
                    <a:gd name="connsiteX27" fmla="*/ 208450 w 258080"/>
                    <a:gd name="connsiteY27" fmla="*/ 99262 h 208449"/>
                    <a:gd name="connsiteX28" fmla="*/ 208450 w 258080"/>
                    <a:gd name="connsiteY28" fmla="*/ 109188 h 208449"/>
                    <a:gd name="connsiteX29" fmla="*/ 248155 w 258080"/>
                    <a:gd name="connsiteY29" fmla="*/ 109188 h 208449"/>
                    <a:gd name="connsiteX30" fmla="*/ 248155 w 258080"/>
                    <a:gd name="connsiteY30" fmla="*/ 148893 h 208449"/>
                    <a:gd name="connsiteX31" fmla="*/ 208450 w 258080"/>
                    <a:gd name="connsiteY31" fmla="*/ 148893 h 208449"/>
                    <a:gd name="connsiteX32" fmla="*/ 158819 w 258080"/>
                    <a:gd name="connsiteY32" fmla="*/ 9926 h 208449"/>
                    <a:gd name="connsiteX33" fmla="*/ 198524 w 258080"/>
                    <a:gd name="connsiteY33" fmla="*/ 9926 h 208449"/>
                    <a:gd name="connsiteX34" fmla="*/ 198524 w 258080"/>
                    <a:gd name="connsiteY34" fmla="*/ 49631 h 208449"/>
                    <a:gd name="connsiteX35" fmla="*/ 158819 w 258080"/>
                    <a:gd name="connsiteY35" fmla="*/ 49631 h 208449"/>
                    <a:gd name="connsiteX36" fmla="*/ 158819 w 258080"/>
                    <a:gd name="connsiteY36" fmla="*/ 59557 h 208449"/>
                    <a:gd name="connsiteX37" fmla="*/ 198524 w 258080"/>
                    <a:gd name="connsiteY37" fmla="*/ 59557 h 208449"/>
                    <a:gd name="connsiteX38" fmla="*/ 198524 w 258080"/>
                    <a:gd name="connsiteY38" fmla="*/ 99262 h 208449"/>
                    <a:gd name="connsiteX39" fmla="*/ 158819 w 258080"/>
                    <a:gd name="connsiteY39" fmla="*/ 99262 h 208449"/>
                    <a:gd name="connsiteX40" fmla="*/ 158819 w 258080"/>
                    <a:gd name="connsiteY40" fmla="*/ 109188 h 208449"/>
                    <a:gd name="connsiteX41" fmla="*/ 198524 w 258080"/>
                    <a:gd name="connsiteY41" fmla="*/ 109188 h 208449"/>
                    <a:gd name="connsiteX42" fmla="*/ 198524 w 258080"/>
                    <a:gd name="connsiteY42" fmla="*/ 148893 h 208449"/>
                    <a:gd name="connsiteX43" fmla="*/ 158819 w 258080"/>
                    <a:gd name="connsiteY43" fmla="*/ 148893 h 208449"/>
                    <a:gd name="connsiteX44" fmla="*/ 109188 w 258080"/>
                    <a:gd name="connsiteY44" fmla="*/ 9926 h 208449"/>
                    <a:gd name="connsiteX45" fmla="*/ 148893 w 258080"/>
                    <a:gd name="connsiteY45" fmla="*/ 9926 h 208449"/>
                    <a:gd name="connsiteX46" fmla="*/ 148893 w 258080"/>
                    <a:gd name="connsiteY46" fmla="*/ 49631 h 208449"/>
                    <a:gd name="connsiteX47" fmla="*/ 109188 w 258080"/>
                    <a:gd name="connsiteY47" fmla="*/ 49631 h 208449"/>
                    <a:gd name="connsiteX48" fmla="*/ 109188 w 258080"/>
                    <a:gd name="connsiteY48" fmla="*/ 59557 h 208449"/>
                    <a:gd name="connsiteX49" fmla="*/ 148893 w 258080"/>
                    <a:gd name="connsiteY49" fmla="*/ 59557 h 208449"/>
                    <a:gd name="connsiteX50" fmla="*/ 148893 w 258080"/>
                    <a:gd name="connsiteY50" fmla="*/ 99262 h 208449"/>
                    <a:gd name="connsiteX51" fmla="*/ 109188 w 258080"/>
                    <a:gd name="connsiteY51" fmla="*/ 99262 h 208449"/>
                    <a:gd name="connsiteX52" fmla="*/ 109188 w 258080"/>
                    <a:gd name="connsiteY52" fmla="*/ 109188 h 208449"/>
                    <a:gd name="connsiteX53" fmla="*/ 148893 w 258080"/>
                    <a:gd name="connsiteY53" fmla="*/ 109188 h 208449"/>
                    <a:gd name="connsiteX54" fmla="*/ 148893 w 258080"/>
                    <a:gd name="connsiteY54" fmla="*/ 148893 h 208449"/>
                    <a:gd name="connsiteX55" fmla="*/ 109188 w 258080"/>
                    <a:gd name="connsiteY55" fmla="*/ 148893 h 208449"/>
                    <a:gd name="connsiteX56" fmla="*/ 109188 w 258080"/>
                    <a:gd name="connsiteY56" fmla="*/ 158819 h 208449"/>
                    <a:gd name="connsiteX57" fmla="*/ 148893 w 258080"/>
                    <a:gd name="connsiteY57" fmla="*/ 158819 h 208449"/>
                    <a:gd name="connsiteX58" fmla="*/ 148893 w 258080"/>
                    <a:gd name="connsiteY58" fmla="*/ 198524 h 208449"/>
                    <a:gd name="connsiteX59" fmla="*/ 109188 w 258080"/>
                    <a:gd name="connsiteY59" fmla="*/ 198524 h 208449"/>
                    <a:gd name="connsiteX60" fmla="*/ 59557 w 258080"/>
                    <a:gd name="connsiteY60" fmla="*/ 9926 h 208449"/>
                    <a:gd name="connsiteX61" fmla="*/ 99262 w 258080"/>
                    <a:gd name="connsiteY61" fmla="*/ 9926 h 208449"/>
                    <a:gd name="connsiteX62" fmla="*/ 99262 w 258080"/>
                    <a:gd name="connsiteY62" fmla="*/ 49631 h 208449"/>
                    <a:gd name="connsiteX63" fmla="*/ 59557 w 258080"/>
                    <a:gd name="connsiteY63" fmla="*/ 49631 h 208449"/>
                    <a:gd name="connsiteX64" fmla="*/ 59557 w 258080"/>
                    <a:gd name="connsiteY64" fmla="*/ 59557 h 208449"/>
                    <a:gd name="connsiteX65" fmla="*/ 99262 w 258080"/>
                    <a:gd name="connsiteY65" fmla="*/ 59557 h 208449"/>
                    <a:gd name="connsiteX66" fmla="*/ 99262 w 258080"/>
                    <a:gd name="connsiteY66" fmla="*/ 99262 h 208449"/>
                    <a:gd name="connsiteX67" fmla="*/ 59557 w 258080"/>
                    <a:gd name="connsiteY67" fmla="*/ 99262 h 208449"/>
                    <a:gd name="connsiteX68" fmla="*/ 59557 w 258080"/>
                    <a:gd name="connsiteY68" fmla="*/ 109188 h 208449"/>
                    <a:gd name="connsiteX69" fmla="*/ 99262 w 258080"/>
                    <a:gd name="connsiteY69" fmla="*/ 109188 h 208449"/>
                    <a:gd name="connsiteX70" fmla="*/ 99262 w 258080"/>
                    <a:gd name="connsiteY70" fmla="*/ 148893 h 208449"/>
                    <a:gd name="connsiteX71" fmla="*/ 59557 w 258080"/>
                    <a:gd name="connsiteY71" fmla="*/ 148893 h 208449"/>
                    <a:gd name="connsiteX72" fmla="*/ 59557 w 258080"/>
                    <a:gd name="connsiteY72" fmla="*/ 158819 h 208449"/>
                    <a:gd name="connsiteX73" fmla="*/ 99262 w 258080"/>
                    <a:gd name="connsiteY73" fmla="*/ 158819 h 208449"/>
                    <a:gd name="connsiteX74" fmla="*/ 99262 w 258080"/>
                    <a:gd name="connsiteY74" fmla="*/ 198524 h 208449"/>
                    <a:gd name="connsiteX75" fmla="*/ 59557 w 258080"/>
                    <a:gd name="connsiteY75" fmla="*/ 198524 h 20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258080" h="208449">
                      <a:moveTo>
                        <a:pt x="49631" y="49631"/>
                      </a:moveTo>
                      <a:lnTo>
                        <a:pt x="0" y="49631"/>
                      </a:lnTo>
                      <a:lnTo>
                        <a:pt x="0" y="208450"/>
                      </a:lnTo>
                      <a:lnTo>
                        <a:pt x="158819" y="208450"/>
                      </a:lnTo>
                      <a:lnTo>
                        <a:pt x="158819" y="158819"/>
                      </a:lnTo>
                      <a:lnTo>
                        <a:pt x="258081" y="158819"/>
                      </a:lnTo>
                      <a:lnTo>
                        <a:pt x="258081" y="0"/>
                      </a:lnTo>
                      <a:lnTo>
                        <a:pt x="49631" y="0"/>
                      </a:lnTo>
                      <a:close/>
                      <a:moveTo>
                        <a:pt x="49631" y="198524"/>
                      </a:moveTo>
                      <a:lnTo>
                        <a:pt x="9926" y="198524"/>
                      </a:lnTo>
                      <a:lnTo>
                        <a:pt x="9926" y="158819"/>
                      </a:lnTo>
                      <a:lnTo>
                        <a:pt x="49631" y="158819"/>
                      </a:lnTo>
                      <a:close/>
                      <a:moveTo>
                        <a:pt x="49631" y="148893"/>
                      </a:moveTo>
                      <a:lnTo>
                        <a:pt x="9926" y="148893"/>
                      </a:lnTo>
                      <a:lnTo>
                        <a:pt x="9926" y="109188"/>
                      </a:lnTo>
                      <a:lnTo>
                        <a:pt x="49631" y="109188"/>
                      </a:lnTo>
                      <a:close/>
                      <a:moveTo>
                        <a:pt x="49631" y="99262"/>
                      </a:moveTo>
                      <a:lnTo>
                        <a:pt x="9926" y="99262"/>
                      </a:lnTo>
                      <a:lnTo>
                        <a:pt x="9926" y="59557"/>
                      </a:lnTo>
                      <a:lnTo>
                        <a:pt x="49631" y="59557"/>
                      </a:lnTo>
                      <a:close/>
                      <a:moveTo>
                        <a:pt x="208450" y="9926"/>
                      </a:moveTo>
                      <a:lnTo>
                        <a:pt x="248155" y="9926"/>
                      </a:lnTo>
                      <a:lnTo>
                        <a:pt x="248155" y="49631"/>
                      </a:lnTo>
                      <a:lnTo>
                        <a:pt x="208450" y="49631"/>
                      </a:lnTo>
                      <a:close/>
                      <a:moveTo>
                        <a:pt x="208450" y="59557"/>
                      </a:moveTo>
                      <a:lnTo>
                        <a:pt x="248155" y="59557"/>
                      </a:lnTo>
                      <a:lnTo>
                        <a:pt x="248155" y="99262"/>
                      </a:lnTo>
                      <a:lnTo>
                        <a:pt x="208450" y="99262"/>
                      </a:lnTo>
                      <a:close/>
                      <a:moveTo>
                        <a:pt x="208450" y="109188"/>
                      </a:moveTo>
                      <a:lnTo>
                        <a:pt x="248155" y="109188"/>
                      </a:lnTo>
                      <a:lnTo>
                        <a:pt x="248155" y="148893"/>
                      </a:lnTo>
                      <a:lnTo>
                        <a:pt x="208450" y="148893"/>
                      </a:lnTo>
                      <a:close/>
                      <a:moveTo>
                        <a:pt x="158819" y="9926"/>
                      </a:moveTo>
                      <a:lnTo>
                        <a:pt x="198524" y="9926"/>
                      </a:lnTo>
                      <a:lnTo>
                        <a:pt x="198524" y="49631"/>
                      </a:lnTo>
                      <a:lnTo>
                        <a:pt x="158819" y="49631"/>
                      </a:lnTo>
                      <a:close/>
                      <a:moveTo>
                        <a:pt x="158819" y="59557"/>
                      </a:moveTo>
                      <a:lnTo>
                        <a:pt x="198524" y="59557"/>
                      </a:lnTo>
                      <a:lnTo>
                        <a:pt x="198524" y="99262"/>
                      </a:lnTo>
                      <a:lnTo>
                        <a:pt x="158819" y="99262"/>
                      </a:lnTo>
                      <a:close/>
                      <a:moveTo>
                        <a:pt x="158819" y="109188"/>
                      </a:moveTo>
                      <a:lnTo>
                        <a:pt x="198524" y="109188"/>
                      </a:lnTo>
                      <a:lnTo>
                        <a:pt x="198524" y="148893"/>
                      </a:lnTo>
                      <a:lnTo>
                        <a:pt x="158819" y="148893"/>
                      </a:lnTo>
                      <a:close/>
                      <a:moveTo>
                        <a:pt x="109188" y="9926"/>
                      </a:moveTo>
                      <a:lnTo>
                        <a:pt x="148893" y="9926"/>
                      </a:lnTo>
                      <a:lnTo>
                        <a:pt x="148893" y="49631"/>
                      </a:lnTo>
                      <a:lnTo>
                        <a:pt x="109188" y="49631"/>
                      </a:lnTo>
                      <a:close/>
                      <a:moveTo>
                        <a:pt x="109188" y="59557"/>
                      </a:moveTo>
                      <a:lnTo>
                        <a:pt x="148893" y="59557"/>
                      </a:lnTo>
                      <a:lnTo>
                        <a:pt x="148893" y="99262"/>
                      </a:lnTo>
                      <a:lnTo>
                        <a:pt x="109188" y="99262"/>
                      </a:lnTo>
                      <a:close/>
                      <a:moveTo>
                        <a:pt x="109188" y="109188"/>
                      </a:moveTo>
                      <a:lnTo>
                        <a:pt x="148893" y="109188"/>
                      </a:lnTo>
                      <a:lnTo>
                        <a:pt x="148893" y="148893"/>
                      </a:lnTo>
                      <a:lnTo>
                        <a:pt x="109188" y="148893"/>
                      </a:lnTo>
                      <a:close/>
                      <a:moveTo>
                        <a:pt x="109188" y="158819"/>
                      </a:moveTo>
                      <a:lnTo>
                        <a:pt x="148893" y="158819"/>
                      </a:lnTo>
                      <a:lnTo>
                        <a:pt x="148893" y="198524"/>
                      </a:lnTo>
                      <a:lnTo>
                        <a:pt x="109188" y="198524"/>
                      </a:lnTo>
                      <a:close/>
                      <a:moveTo>
                        <a:pt x="59557" y="9926"/>
                      </a:moveTo>
                      <a:lnTo>
                        <a:pt x="99262" y="9926"/>
                      </a:lnTo>
                      <a:lnTo>
                        <a:pt x="99262" y="49631"/>
                      </a:lnTo>
                      <a:lnTo>
                        <a:pt x="59557" y="49631"/>
                      </a:lnTo>
                      <a:close/>
                      <a:moveTo>
                        <a:pt x="59557" y="59557"/>
                      </a:moveTo>
                      <a:lnTo>
                        <a:pt x="99262" y="59557"/>
                      </a:lnTo>
                      <a:lnTo>
                        <a:pt x="99262" y="99262"/>
                      </a:lnTo>
                      <a:lnTo>
                        <a:pt x="59557" y="99262"/>
                      </a:lnTo>
                      <a:close/>
                      <a:moveTo>
                        <a:pt x="59557" y="109188"/>
                      </a:moveTo>
                      <a:lnTo>
                        <a:pt x="99262" y="109188"/>
                      </a:lnTo>
                      <a:lnTo>
                        <a:pt x="99262" y="148893"/>
                      </a:lnTo>
                      <a:lnTo>
                        <a:pt x="59557" y="148893"/>
                      </a:lnTo>
                      <a:close/>
                      <a:moveTo>
                        <a:pt x="59557" y="158819"/>
                      </a:moveTo>
                      <a:lnTo>
                        <a:pt x="99262" y="158819"/>
                      </a:lnTo>
                      <a:lnTo>
                        <a:pt x="99262" y="198524"/>
                      </a:lnTo>
                      <a:lnTo>
                        <a:pt x="59557" y="1985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9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L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D002D6-9D08-5628-0FC0-82E72C6EB6FC}"/>
                  </a:ext>
                </a:extLst>
              </p:cNvPr>
              <p:cNvSpPr txBox="1"/>
              <p:nvPr/>
            </p:nvSpPr>
            <p:spPr>
              <a:xfrm>
                <a:off x="5889171" y="2361212"/>
                <a:ext cx="14167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solidFill>
                      <a:schemeClr val="tx2"/>
                    </a:solidFill>
                  </a:rPr>
                  <a:t>JULY</a:t>
                </a:r>
                <a:r>
                  <a:rPr lang="en-IL" sz="1800" b="1" dirty="0">
                    <a:solidFill>
                      <a:schemeClr val="tx2"/>
                    </a:solidFill>
                  </a:rPr>
                  <a:t>/1996</a:t>
                </a:r>
                <a:endParaRPr lang="en-IL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5AAC3D-15E0-BAD5-4B81-F454296964BE}"/>
                  </a:ext>
                </a:extLst>
              </p:cNvPr>
              <p:cNvSpPr txBox="1"/>
              <p:nvPr/>
            </p:nvSpPr>
            <p:spPr>
              <a:xfrm>
                <a:off x="7884498" y="2369749"/>
                <a:ext cx="14167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solidFill>
                      <a:schemeClr val="tx2"/>
                    </a:solidFill>
                  </a:rPr>
                  <a:t>MAY</a:t>
                </a:r>
                <a:r>
                  <a:rPr lang="en-IL" sz="1800" b="1" dirty="0">
                    <a:solidFill>
                      <a:schemeClr val="tx2"/>
                    </a:solidFill>
                  </a:rPr>
                  <a:t>/199</a:t>
                </a:r>
                <a:r>
                  <a:rPr lang="en-US" sz="1800" b="1" dirty="0">
                    <a:solidFill>
                      <a:schemeClr val="tx2"/>
                    </a:solidFill>
                  </a:rPr>
                  <a:t>8</a:t>
                </a:r>
                <a:endParaRPr lang="en-IL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" name="Graphic 20" descr="Arrow Right with solid fill">
                <a:extLst>
                  <a:ext uri="{FF2B5EF4-FFF2-40B4-BE49-F238E27FC236}">
                    <a16:creationId xmlns:a16="http://schemas.microsoft.com/office/drawing/2014/main" id="{D73AD65A-BE61-481A-515B-A2993BD5AA0F}"/>
                  </a:ext>
                </a:extLst>
              </p:cNvPr>
              <p:cNvSpPr/>
              <p:nvPr/>
            </p:nvSpPr>
            <p:spPr>
              <a:xfrm>
                <a:off x="6934809" y="2766427"/>
                <a:ext cx="1231106" cy="268120"/>
              </a:xfrm>
              <a:custGeom>
                <a:avLst/>
                <a:gdLst>
                  <a:gd name="connsiteX0" fmla="*/ 41991 w 1231106"/>
                  <a:gd name="connsiteY0" fmla="*/ 157846 h 268120"/>
                  <a:gd name="connsiteX1" fmla="*/ 1088405 w 1231106"/>
                  <a:gd name="connsiteY1" fmla="*/ 157846 h 268120"/>
                  <a:gd name="connsiteX2" fmla="*/ 963900 w 1231106"/>
                  <a:gd name="connsiteY2" fmla="*/ 228086 h 268120"/>
                  <a:gd name="connsiteX3" fmla="*/ 963900 w 1231106"/>
                  <a:gd name="connsiteY3" fmla="*/ 261252 h 268120"/>
                  <a:gd name="connsiteX4" fmla="*/ 1022688 w 1231106"/>
                  <a:gd name="connsiteY4" fmla="*/ 261252 h 268120"/>
                  <a:gd name="connsiteX5" fmla="*/ 1218509 w 1231106"/>
                  <a:gd name="connsiteY5" fmla="*/ 150747 h 268120"/>
                  <a:gd name="connsiteX6" fmla="*/ 1219908 w 1231106"/>
                  <a:gd name="connsiteY6" fmla="*/ 118371 h 268120"/>
                  <a:gd name="connsiteX7" fmla="*/ 1218509 w 1231106"/>
                  <a:gd name="connsiteY7" fmla="*/ 117581 h 268120"/>
                  <a:gd name="connsiteX8" fmla="*/ 1022646 w 1231106"/>
                  <a:gd name="connsiteY8" fmla="*/ 7107 h 268120"/>
                  <a:gd name="connsiteX9" fmla="*/ 965258 w 1231106"/>
                  <a:gd name="connsiteY9" fmla="*/ 6317 h 268120"/>
                  <a:gd name="connsiteX10" fmla="*/ 963858 w 1231106"/>
                  <a:gd name="connsiteY10" fmla="*/ 7107 h 268120"/>
                  <a:gd name="connsiteX11" fmla="*/ 962459 w 1231106"/>
                  <a:gd name="connsiteY11" fmla="*/ 39483 h 268120"/>
                  <a:gd name="connsiteX12" fmla="*/ 963858 w 1231106"/>
                  <a:gd name="connsiteY12" fmla="*/ 40273 h 268120"/>
                  <a:gd name="connsiteX13" fmla="*/ 1088363 w 1231106"/>
                  <a:gd name="connsiteY13" fmla="*/ 110553 h 268120"/>
                  <a:gd name="connsiteX14" fmla="*/ 41991 w 1231106"/>
                  <a:gd name="connsiteY14" fmla="*/ 110553 h 268120"/>
                  <a:gd name="connsiteX15" fmla="*/ 0 w 1231106"/>
                  <a:gd name="connsiteY15" fmla="*/ 134243 h 268120"/>
                  <a:gd name="connsiteX16" fmla="*/ 41991 w 1231106"/>
                  <a:gd name="connsiteY16" fmla="*/ 157933 h 268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1106" h="268120">
                    <a:moveTo>
                      <a:pt x="41991" y="157846"/>
                    </a:moveTo>
                    <a:lnTo>
                      <a:pt x="1088405" y="157846"/>
                    </a:lnTo>
                    <a:lnTo>
                      <a:pt x="963900" y="228086"/>
                    </a:lnTo>
                    <a:cubicBezTo>
                      <a:pt x="947666" y="237245"/>
                      <a:pt x="947666" y="252094"/>
                      <a:pt x="963900" y="261252"/>
                    </a:cubicBezTo>
                    <a:cubicBezTo>
                      <a:pt x="980134" y="270411"/>
                      <a:pt x="1006454" y="270411"/>
                      <a:pt x="1022688" y="261252"/>
                    </a:cubicBezTo>
                    <a:lnTo>
                      <a:pt x="1218509" y="150747"/>
                    </a:lnTo>
                    <a:cubicBezTo>
                      <a:pt x="1234742" y="142024"/>
                      <a:pt x="1235369" y="127529"/>
                      <a:pt x="1219908" y="118371"/>
                    </a:cubicBezTo>
                    <a:cubicBezTo>
                      <a:pt x="1219453" y="118101"/>
                      <a:pt x="1218986" y="117838"/>
                      <a:pt x="1218509" y="117581"/>
                    </a:cubicBezTo>
                    <a:lnTo>
                      <a:pt x="1022646" y="7107"/>
                    </a:lnTo>
                    <a:cubicBezTo>
                      <a:pt x="1007185" y="-2051"/>
                      <a:pt x="981492" y="-2405"/>
                      <a:pt x="965258" y="6317"/>
                    </a:cubicBezTo>
                    <a:cubicBezTo>
                      <a:pt x="964781" y="6574"/>
                      <a:pt x="964313" y="6838"/>
                      <a:pt x="963858" y="7107"/>
                    </a:cubicBezTo>
                    <a:cubicBezTo>
                      <a:pt x="947624" y="15830"/>
                      <a:pt x="946997" y="30325"/>
                      <a:pt x="962459" y="39483"/>
                    </a:cubicBezTo>
                    <a:cubicBezTo>
                      <a:pt x="962913" y="39753"/>
                      <a:pt x="963381" y="40016"/>
                      <a:pt x="963858" y="40273"/>
                    </a:cubicBezTo>
                    <a:lnTo>
                      <a:pt x="1088363" y="110553"/>
                    </a:lnTo>
                    <a:lnTo>
                      <a:pt x="41991" y="110553"/>
                    </a:lnTo>
                    <a:cubicBezTo>
                      <a:pt x="18800" y="110553"/>
                      <a:pt x="0" y="121159"/>
                      <a:pt x="0" y="134243"/>
                    </a:cubicBezTo>
                    <a:cubicBezTo>
                      <a:pt x="0" y="147327"/>
                      <a:pt x="18800" y="157933"/>
                      <a:pt x="41991" y="1579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9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54181"/>
            <a:ext cx="5302704" cy="1487469"/>
          </a:xfrm>
        </p:spPr>
        <p:txBody>
          <a:bodyPr>
            <a:normAutofit/>
          </a:bodyPr>
          <a:lstStyle/>
          <a:p>
            <a:r>
              <a:rPr lang="en-US" dirty="0"/>
              <a:t>Some general metrics: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3210" y="2067574"/>
            <a:ext cx="2508805" cy="3242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Northwind’s Data Range: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A555B2-6936-8F29-6C1A-8248D459942E}"/>
              </a:ext>
            </a:extLst>
          </p:cNvPr>
          <p:cNvGrpSpPr/>
          <p:nvPr/>
        </p:nvGrpSpPr>
        <p:grpSpPr>
          <a:xfrm>
            <a:off x="5044520" y="3376808"/>
            <a:ext cx="3045981" cy="831980"/>
            <a:chOff x="4974771" y="3143999"/>
            <a:chExt cx="3045981" cy="8319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512AED-77FA-E5AE-20B7-63E6B60EF37E}"/>
                </a:ext>
              </a:extLst>
            </p:cNvPr>
            <p:cNvSpPr/>
            <p:nvPr/>
          </p:nvSpPr>
          <p:spPr>
            <a:xfrm>
              <a:off x="4974771" y="3148965"/>
              <a:ext cx="3045981" cy="82701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15C9B61-40E6-1745-58AA-7C448EBCECA1}"/>
                </a:ext>
              </a:extLst>
            </p:cNvPr>
            <p:cNvSpPr txBox="1">
              <a:spLocks/>
            </p:cNvSpPr>
            <p:nvPr/>
          </p:nvSpPr>
          <p:spPr>
            <a:xfrm>
              <a:off x="5889172" y="3278547"/>
              <a:ext cx="2131580" cy="5802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en-US" sz="1600" dirty="0"/>
                <a:t>Total Revenue So Far</a:t>
              </a:r>
            </a:p>
            <a:p>
              <a:pPr>
                <a:lnSpc>
                  <a:spcPts val="1200"/>
                </a:lnSpc>
              </a:pPr>
              <a:r>
                <a:rPr lang="en-US" sz="1800" b="1" dirty="0">
                  <a:solidFill>
                    <a:srgbClr val="00B050"/>
                  </a:solidFill>
                </a:rPr>
                <a:t>$</a:t>
              </a:r>
              <a:r>
                <a:rPr lang="en-US" sz="1800" b="1" dirty="0"/>
                <a:t>541,109</a:t>
              </a:r>
            </a:p>
          </p:txBody>
        </p:sp>
        <p:pic>
          <p:nvPicPr>
            <p:cNvPr id="10" name="Graphic 9" descr="Money with solid fill">
              <a:extLst>
                <a:ext uri="{FF2B5EF4-FFF2-40B4-BE49-F238E27FC236}">
                  <a16:creationId xmlns:a16="http://schemas.microsoft.com/office/drawing/2014/main" id="{C53EFB4B-650C-8D14-4069-FADF20D4B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44520" y="3143999"/>
              <a:ext cx="774901" cy="77490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1353A3-BAAE-B207-4692-FC4138AC4CB1}"/>
              </a:ext>
            </a:extLst>
          </p:cNvPr>
          <p:cNvGrpSpPr/>
          <p:nvPr/>
        </p:nvGrpSpPr>
        <p:grpSpPr>
          <a:xfrm>
            <a:off x="5044520" y="4338370"/>
            <a:ext cx="3086979" cy="857991"/>
            <a:chOff x="5028955" y="4394778"/>
            <a:chExt cx="3086979" cy="85799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90A5710-A56E-0BA2-CF6D-0AB45C653666}"/>
                </a:ext>
              </a:extLst>
            </p:cNvPr>
            <p:cNvSpPr/>
            <p:nvPr/>
          </p:nvSpPr>
          <p:spPr>
            <a:xfrm>
              <a:off x="5028955" y="4394778"/>
              <a:ext cx="3045981" cy="82701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7" name="Subtitle 2">
              <a:extLst>
                <a:ext uri="{FF2B5EF4-FFF2-40B4-BE49-F238E27FC236}">
                  <a16:creationId xmlns:a16="http://schemas.microsoft.com/office/drawing/2014/main" id="{0B355EB2-2183-E87C-2D4A-DA39E6310143}"/>
                </a:ext>
              </a:extLst>
            </p:cNvPr>
            <p:cNvSpPr txBox="1">
              <a:spLocks/>
            </p:cNvSpPr>
            <p:nvPr/>
          </p:nvSpPr>
          <p:spPr>
            <a:xfrm>
              <a:off x="5958920" y="4539310"/>
              <a:ext cx="2157014" cy="5653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en-US" sz="1600" dirty="0"/>
                <a:t>Avg. Monthly Growth</a:t>
              </a:r>
            </a:p>
            <a:p>
              <a:pPr>
                <a:lnSpc>
                  <a:spcPts val="1200"/>
                </a:lnSpc>
              </a:pPr>
              <a:r>
                <a:rPr lang="en-US" sz="1800" b="1" dirty="0"/>
                <a:t>8.5%</a:t>
              </a:r>
            </a:p>
          </p:txBody>
        </p:sp>
        <p:pic>
          <p:nvPicPr>
            <p:cNvPr id="29" name="Graphic 28" descr="Exponential Graph with solid fill">
              <a:extLst>
                <a:ext uri="{FF2B5EF4-FFF2-40B4-BE49-F238E27FC236}">
                  <a16:creationId xmlns:a16="http://schemas.microsoft.com/office/drawing/2014/main" id="{1898DABE-6744-D374-309D-68CD7A53C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69953" y="4433551"/>
              <a:ext cx="819218" cy="81921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1A9C7B-ACC8-6E85-26AC-836B296105C8}"/>
              </a:ext>
            </a:extLst>
          </p:cNvPr>
          <p:cNvGrpSpPr/>
          <p:nvPr/>
        </p:nvGrpSpPr>
        <p:grpSpPr>
          <a:xfrm>
            <a:off x="5044520" y="5283767"/>
            <a:ext cx="3045981" cy="849412"/>
            <a:chOff x="5085518" y="5223935"/>
            <a:chExt cx="3045981" cy="84941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D5D0937-2665-E621-BB2A-3CCD6C7335CD}"/>
                </a:ext>
              </a:extLst>
            </p:cNvPr>
            <p:cNvGrpSpPr/>
            <p:nvPr/>
          </p:nvGrpSpPr>
          <p:grpSpPr>
            <a:xfrm>
              <a:off x="5085518" y="5235134"/>
              <a:ext cx="3045981" cy="827014"/>
              <a:chOff x="5028955" y="4394778"/>
              <a:chExt cx="3045981" cy="82701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59ED7C2-4D17-790F-CFD4-0DCCC982E3EC}"/>
                  </a:ext>
                </a:extLst>
              </p:cNvPr>
              <p:cNvSpPr/>
              <p:nvPr/>
            </p:nvSpPr>
            <p:spPr>
              <a:xfrm>
                <a:off x="5028955" y="4394778"/>
                <a:ext cx="3045981" cy="827014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3" name="Subtitle 2">
                <a:extLst>
                  <a:ext uri="{FF2B5EF4-FFF2-40B4-BE49-F238E27FC236}">
                    <a16:creationId xmlns:a16="http://schemas.microsoft.com/office/drawing/2014/main" id="{1A933ADC-59E7-71FA-9379-BFAE67A034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8920" y="4539310"/>
                <a:ext cx="1455016" cy="5612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200"/>
                  </a:lnSpc>
                </a:pPr>
                <a:r>
                  <a:rPr lang="en-US" sz="1600" dirty="0"/>
                  <a:t>Profit Margin</a:t>
                </a:r>
              </a:p>
              <a:p>
                <a:pPr>
                  <a:lnSpc>
                    <a:spcPts val="1200"/>
                  </a:lnSpc>
                </a:pPr>
                <a:r>
                  <a:rPr lang="en-US" sz="1800" b="1" dirty="0"/>
                  <a:t>42.7%</a:t>
                </a:r>
              </a:p>
            </p:txBody>
          </p:sp>
        </p:grpSp>
        <p:pic>
          <p:nvPicPr>
            <p:cNvPr id="36" name="Graphic 35" descr="Gold bars with solid fill">
              <a:extLst>
                <a:ext uri="{FF2B5EF4-FFF2-40B4-BE49-F238E27FC236}">
                  <a16:creationId xmlns:a16="http://schemas.microsoft.com/office/drawing/2014/main" id="{CE41FCFC-ECD1-8463-FDB5-7772C9C7F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13436" y="5223935"/>
              <a:ext cx="849412" cy="84941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3EC52D6-8C37-0C10-9898-E851E6917F7B}"/>
              </a:ext>
            </a:extLst>
          </p:cNvPr>
          <p:cNvGrpSpPr/>
          <p:nvPr/>
        </p:nvGrpSpPr>
        <p:grpSpPr>
          <a:xfrm>
            <a:off x="8201248" y="3368743"/>
            <a:ext cx="4412926" cy="2753237"/>
            <a:chOff x="8201248" y="3368743"/>
            <a:chExt cx="4412926" cy="275323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1907D5B-9E79-CCA9-74A4-5BB0CEB5C25E}"/>
                </a:ext>
              </a:extLst>
            </p:cNvPr>
            <p:cNvSpPr/>
            <p:nvPr/>
          </p:nvSpPr>
          <p:spPr>
            <a:xfrm>
              <a:off x="8201248" y="3368743"/>
              <a:ext cx="3895502" cy="27532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62" name="Subtitle 2">
              <a:extLst>
                <a:ext uri="{FF2B5EF4-FFF2-40B4-BE49-F238E27FC236}">
                  <a16:creationId xmlns:a16="http://schemas.microsoft.com/office/drawing/2014/main" id="{650E4C58-2F8F-6C62-5C7C-D1B8703B6F0C}"/>
                </a:ext>
              </a:extLst>
            </p:cNvPr>
            <p:cNvSpPr txBox="1">
              <a:spLocks/>
            </p:cNvSpPr>
            <p:nvPr/>
          </p:nvSpPr>
          <p:spPr>
            <a:xfrm>
              <a:off x="8704201" y="3429910"/>
              <a:ext cx="3071833" cy="4295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600" dirty="0"/>
                <a:t>Leading Countries By Revenue</a:t>
              </a:r>
            </a:p>
          </p:txBody>
        </p:sp>
        <p:pic>
          <p:nvPicPr>
            <p:cNvPr id="64" name="Graphic 63" descr="Earth globe: Americas with solid fill">
              <a:extLst>
                <a:ext uri="{FF2B5EF4-FFF2-40B4-BE49-F238E27FC236}">
                  <a16:creationId xmlns:a16="http://schemas.microsoft.com/office/drawing/2014/main" id="{A55FEE7B-8665-822C-EFD5-615257204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691798" y="3771874"/>
              <a:ext cx="914400" cy="9144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CC11E37-665F-8399-905F-8117A5DF84DA}"/>
                </a:ext>
              </a:extLst>
            </p:cNvPr>
            <p:cNvSpPr txBox="1"/>
            <p:nvPr/>
          </p:nvSpPr>
          <p:spPr>
            <a:xfrm>
              <a:off x="8846692" y="4545103"/>
              <a:ext cx="3767482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1. </a:t>
              </a:r>
              <a:r>
                <a:rPr lang="en-IL" dirty="0">
                  <a:solidFill>
                    <a:schemeClr val="tx2"/>
                  </a:solidFill>
                </a:rPr>
                <a:t>USA</a:t>
              </a:r>
              <a:r>
                <a:rPr lang="en-US" dirty="0">
                  <a:solidFill>
                    <a:schemeClr val="tx2"/>
                  </a:solidFill>
                </a:rPr>
                <a:t>		</a:t>
              </a:r>
              <a:r>
                <a:rPr lang="en-US" dirty="0">
                  <a:solidFill>
                    <a:srgbClr val="92D050"/>
                  </a:solidFill>
                </a:rPr>
                <a:t>$</a:t>
              </a:r>
              <a:r>
                <a:rPr lang="en-IL" dirty="0">
                  <a:solidFill>
                    <a:schemeClr val="tx2"/>
                  </a:solidFill>
                </a:rPr>
                <a:t>105</a:t>
              </a:r>
              <a:r>
                <a:rPr lang="en-US" dirty="0">
                  <a:solidFill>
                    <a:schemeClr val="tx2"/>
                  </a:solidFill>
                </a:rPr>
                <a:t>K</a:t>
              </a:r>
              <a:endParaRPr lang="en-IL" dirty="0">
                <a:solidFill>
                  <a:schemeClr val="tx2"/>
                </a:solidFill>
              </a:endParaRPr>
            </a:p>
            <a:p>
              <a:r>
                <a:rPr lang="en-US" b="1" dirty="0">
                  <a:solidFill>
                    <a:schemeClr val="tx2"/>
                  </a:solidFill>
                </a:rPr>
                <a:t>2.</a:t>
              </a:r>
              <a:r>
                <a:rPr lang="en-US" dirty="0">
                  <a:solidFill>
                    <a:schemeClr val="tx2"/>
                  </a:solidFill>
                </a:rPr>
                <a:t> </a:t>
              </a:r>
              <a:r>
                <a:rPr lang="en-IL" dirty="0">
                  <a:solidFill>
                    <a:schemeClr val="tx2"/>
                  </a:solidFill>
                </a:rPr>
                <a:t>Germany</a:t>
              </a:r>
              <a:r>
                <a:rPr lang="en-US" dirty="0">
                  <a:solidFill>
                    <a:schemeClr val="tx2"/>
                  </a:solidFill>
                </a:rPr>
                <a:t> 	</a:t>
              </a:r>
              <a:r>
                <a:rPr lang="en-US" dirty="0">
                  <a:solidFill>
                    <a:srgbClr val="92D050"/>
                  </a:solidFill>
                </a:rPr>
                <a:t>$</a:t>
              </a:r>
              <a:r>
                <a:rPr lang="en-IL" dirty="0">
                  <a:solidFill>
                    <a:schemeClr val="tx2"/>
                  </a:solidFill>
                </a:rPr>
                <a:t>101</a:t>
              </a:r>
              <a:r>
                <a:rPr lang="en-US" dirty="0">
                  <a:solidFill>
                    <a:schemeClr val="tx2"/>
                  </a:solidFill>
                </a:rPr>
                <a:t>K</a:t>
              </a:r>
            </a:p>
            <a:p>
              <a:r>
                <a:rPr lang="en-US" b="1" dirty="0">
                  <a:solidFill>
                    <a:schemeClr val="tx2"/>
                  </a:solidFill>
                </a:rPr>
                <a:t>3.</a:t>
              </a:r>
              <a:r>
                <a:rPr lang="en-US" dirty="0">
                  <a:solidFill>
                    <a:schemeClr val="tx2"/>
                  </a:solidFill>
                </a:rPr>
                <a:t> </a:t>
              </a:r>
              <a:r>
                <a:rPr lang="en-IL" dirty="0">
                  <a:solidFill>
                    <a:schemeClr val="tx2"/>
                  </a:solidFill>
                </a:rPr>
                <a:t>Austria	</a:t>
              </a:r>
              <a:r>
                <a:rPr lang="en-US" dirty="0">
                  <a:solidFill>
                    <a:srgbClr val="92D050"/>
                  </a:solidFill>
                </a:rPr>
                <a:t>$</a:t>
              </a:r>
              <a:r>
                <a:rPr lang="en-IL" dirty="0">
                  <a:solidFill>
                    <a:schemeClr val="tx2"/>
                  </a:solidFill>
                </a:rPr>
                <a:t>53</a:t>
              </a:r>
              <a:r>
                <a:rPr lang="en-US" dirty="0">
                  <a:solidFill>
                    <a:schemeClr val="tx2"/>
                  </a:solidFill>
                </a:rPr>
                <a:t>K</a:t>
              </a:r>
              <a:endParaRPr lang="en-IL" dirty="0">
                <a:solidFill>
                  <a:schemeClr val="tx2"/>
                </a:solidFill>
              </a:endParaRPr>
            </a:p>
            <a:p>
              <a:r>
                <a:rPr lang="en-US" b="1" dirty="0">
                  <a:solidFill>
                    <a:schemeClr val="tx2"/>
                  </a:solidFill>
                </a:rPr>
                <a:t>4.</a:t>
              </a:r>
              <a:r>
                <a:rPr lang="en-US" dirty="0">
                  <a:solidFill>
                    <a:schemeClr val="tx2"/>
                  </a:solidFill>
                </a:rPr>
                <a:t> </a:t>
              </a:r>
              <a:r>
                <a:rPr lang="en-IL" dirty="0">
                  <a:solidFill>
                    <a:schemeClr val="tx2"/>
                  </a:solidFill>
                </a:rPr>
                <a:t>Brazil	</a:t>
              </a:r>
              <a:r>
                <a:rPr lang="en-US" dirty="0">
                  <a:solidFill>
                    <a:schemeClr val="tx2"/>
                  </a:solidFill>
                </a:rPr>
                <a:t>	</a:t>
              </a:r>
              <a:r>
                <a:rPr lang="en-US" dirty="0">
                  <a:solidFill>
                    <a:srgbClr val="92D050"/>
                  </a:solidFill>
                </a:rPr>
                <a:t>$</a:t>
              </a:r>
              <a:r>
                <a:rPr lang="en-IL" dirty="0">
                  <a:solidFill>
                    <a:schemeClr val="tx2"/>
                  </a:solidFill>
                </a:rPr>
                <a:t>45</a:t>
              </a:r>
              <a:r>
                <a:rPr lang="en-US" dirty="0">
                  <a:solidFill>
                    <a:schemeClr val="tx2"/>
                  </a:solidFill>
                </a:rPr>
                <a:t>K</a:t>
              </a:r>
              <a:endParaRPr lang="en-IL" dirty="0">
                <a:solidFill>
                  <a:schemeClr val="tx2"/>
                </a:solidFill>
              </a:endParaRPr>
            </a:p>
            <a:p>
              <a:r>
                <a:rPr lang="en-US" b="1" dirty="0">
                  <a:solidFill>
                    <a:schemeClr val="tx2"/>
                  </a:solidFill>
                </a:rPr>
                <a:t>5.</a:t>
              </a:r>
              <a:r>
                <a:rPr lang="en-US" dirty="0">
                  <a:solidFill>
                    <a:schemeClr val="tx2"/>
                  </a:solidFill>
                </a:rPr>
                <a:t> </a:t>
              </a:r>
              <a:r>
                <a:rPr lang="en-IL" dirty="0">
                  <a:solidFill>
                    <a:schemeClr val="tx2"/>
                  </a:solidFill>
                </a:rPr>
                <a:t>France	</a:t>
              </a:r>
              <a:r>
                <a:rPr lang="en-US" dirty="0">
                  <a:solidFill>
                    <a:srgbClr val="92D050"/>
                  </a:solidFill>
                </a:rPr>
                <a:t>$</a:t>
              </a:r>
              <a:r>
                <a:rPr lang="en-IL" dirty="0">
                  <a:solidFill>
                    <a:schemeClr val="tx2"/>
                  </a:solidFill>
                </a:rPr>
                <a:t>34</a:t>
              </a:r>
              <a:r>
                <a:rPr lang="en-US" dirty="0">
                  <a:solidFill>
                    <a:schemeClr val="tx2"/>
                  </a:solidFill>
                </a:rPr>
                <a:t>K</a:t>
              </a:r>
              <a:endParaRPr lang="en-IL" dirty="0">
                <a:solidFill>
                  <a:schemeClr val="tx2"/>
                </a:solidFill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5CE902D-0248-7311-43B5-DC0890ADD8E1}"/>
              </a:ext>
            </a:extLst>
          </p:cNvPr>
          <p:cNvSpPr txBox="1"/>
          <p:nvPr/>
        </p:nvSpPr>
        <p:spPr>
          <a:xfrm>
            <a:off x="6976111" y="2868663"/>
            <a:ext cx="966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1.8 </a:t>
            </a:r>
            <a:r>
              <a:rPr lang="en-US" sz="1200" b="1" dirty="0"/>
              <a:t>years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2F63CC0A-B9A5-C6E6-6EF6-B2CFAE528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3664" y="2151143"/>
            <a:ext cx="1121811" cy="1121811"/>
          </a:xfrm>
          <a:prstGeom prst="rect">
            <a:avLst/>
          </a:prstGeom>
        </p:spPr>
      </p:pic>
      <p:pic>
        <p:nvPicPr>
          <p:cNvPr id="11" name="Graphic 10" descr="Badge with solid fill">
            <a:extLst>
              <a:ext uri="{FF2B5EF4-FFF2-40B4-BE49-F238E27FC236}">
                <a16:creationId xmlns:a16="http://schemas.microsoft.com/office/drawing/2014/main" id="{850BDCAA-5F65-813E-85AF-059887F69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3664" y="3505248"/>
            <a:ext cx="1121811" cy="11218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3663" y="1019575"/>
            <a:ext cx="6707143" cy="917925"/>
          </a:xfrm>
        </p:spPr>
        <p:txBody>
          <a:bodyPr>
            <a:normAutofit/>
          </a:bodyPr>
          <a:lstStyle/>
          <a:p>
            <a:r>
              <a:rPr lang="en-US" sz="2500" dirty="0"/>
              <a:t>For this project, we chose 3 main areas of focus: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CD7386C-2C99-271F-8816-4E92E53BE1D6}"/>
              </a:ext>
            </a:extLst>
          </p:cNvPr>
          <p:cNvSpPr txBox="1">
            <a:spLocks/>
          </p:cNvSpPr>
          <p:nvPr/>
        </p:nvSpPr>
        <p:spPr>
          <a:xfrm>
            <a:off x="5829299" y="2429612"/>
            <a:ext cx="3674847" cy="657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Deliveries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CB2C8F5-76C2-3736-FB7A-27C1F156B0BD}"/>
              </a:ext>
            </a:extLst>
          </p:cNvPr>
          <p:cNvSpPr txBox="1">
            <a:spLocks/>
          </p:cNvSpPr>
          <p:nvPr/>
        </p:nvSpPr>
        <p:spPr>
          <a:xfrm>
            <a:off x="5829299" y="3737540"/>
            <a:ext cx="3674847" cy="657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locations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F8A249C-C2A3-5904-82F0-7626D1F33B8F}"/>
              </a:ext>
            </a:extLst>
          </p:cNvPr>
          <p:cNvSpPr txBox="1">
            <a:spLocks/>
          </p:cNvSpPr>
          <p:nvPr/>
        </p:nvSpPr>
        <p:spPr>
          <a:xfrm>
            <a:off x="5829299" y="5169444"/>
            <a:ext cx="6048377" cy="657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Product catalogue</a:t>
            </a:r>
          </a:p>
        </p:txBody>
      </p:sp>
      <p:pic>
        <p:nvPicPr>
          <p:cNvPr id="15" name="Graphic 14" descr="Badge 3 with solid fill">
            <a:extLst>
              <a:ext uri="{FF2B5EF4-FFF2-40B4-BE49-F238E27FC236}">
                <a16:creationId xmlns:a16="http://schemas.microsoft.com/office/drawing/2014/main" id="{BB95F4D9-881C-6A5E-A2A6-E9B79AFA8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83663" y="4859351"/>
            <a:ext cx="1121811" cy="11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D859F-19C0-30B5-A58B-21CC641B4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5936F-11AE-8854-E272-D339598A8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3747" y="3933523"/>
            <a:ext cx="7044270" cy="987074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Deliveries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3C8293C5-AFD0-83C0-0378-E7A069260C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084FBAE8-ABD1-D496-45F9-A6E81EC1A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C95FDA-06EE-4ACF-367E-E98516D1C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Badge 1 with solid fill">
            <a:extLst>
              <a:ext uri="{FF2B5EF4-FFF2-40B4-BE49-F238E27FC236}">
                <a16:creationId xmlns:a16="http://schemas.microsoft.com/office/drawing/2014/main" id="{8A0784BB-C288-1B1E-A142-45B1A13B5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4319" y="185291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0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C00ED-AC6E-DF42-D410-45DCD1032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E494FB-D206-3442-94DA-ADCE3FCE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647501"/>
            <a:ext cx="9389288" cy="886506"/>
          </a:xfrm>
        </p:spPr>
        <p:txBody>
          <a:bodyPr/>
          <a:lstStyle/>
          <a:p>
            <a:pPr algn="ctr"/>
            <a:r>
              <a:rPr lang="en-US" dirty="0"/>
              <a:t>Deliveries (1)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C07FF-F812-E03B-1523-F8F6E51A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Content Placeholder 2" descr="Truck with solid fill">
            <a:extLst>
              <a:ext uri="{FF2B5EF4-FFF2-40B4-BE49-F238E27FC236}">
                <a16:creationId xmlns:a16="http://schemas.microsoft.com/office/drawing/2014/main" id="{AFBD0825-634A-90EA-1DCF-4A098F525920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776" y="-78066"/>
            <a:ext cx="1451133" cy="1451133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157527E-4529-7AE3-941B-28D7FD4994DB}"/>
              </a:ext>
            </a:extLst>
          </p:cNvPr>
          <p:cNvGrpSpPr/>
          <p:nvPr/>
        </p:nvGrpSpPr>
        <p:grpSpPr>
          <a:xfrm>
            <a:off x="454048" y="1687611"/>
            <a:ext cx="4404279" cy="1360390"/>
            <a:chOff x="454048" y="1687611"/>
            <a:chExt cx="4404279" cy="13603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47CFBAC-A01D-6223-9F68-FAA1E03CABF0}"/>
                </a:ext>
              </a:extLst>
            </p:cNvPr>
            <p:cNvGrpSpPr/>
            <p:nvPr/>
          </p:nvGrpSpPr>
          <p:grpSpPr>
            <a:xfrm>
              <a:off x="454048" y="1687611"/>
              <a:ext cx="4404279" cy="1360390"/>
              <a:chOff x="4974771" y="3148965"/>
              <a:chExt cx="3045981" cy="82701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55CF659-11DE-980F-D83F-E359FE23D4F4}"/>
                  </a:ext>
                </a:extLst>
              </p:cNvPr>
              <p:cNvSpPr/>
              <p:nvPr/>
            </p:nvSpPr>
            <p:spPr>
              <a:xfrm>
                <a:off x="4974771" y="3148965"/>
                <a:ext cx="3045981" cy="827014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B953129E-4664-B00C-18F9-4C56FA573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4441" y="3244370"/>
                <a:ext cx="2131580" cy="6362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dirty="0"/>
                  <a:t>Avg. Delivery Time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800" b="1" dirty="0"/>
                  <a:t>8.5 DAYS</a:t>
                </a:r>
              </a:p>
            </p:txBody>
          </p:sp>
        </p:grpSp>
        <p:pic>
          <p:nvPicPr>
            <p:cNvPr id="12" name="Graphic 11" descr="Clock with solid fill">
              <a:extLst>
                <a:ext uri="{FF2B5EF4-FFF2-40B4-BE49-F238E27FC236}">
                  <a16:creationId xmlns:a16="http://schemas.microsoft.com/office/drawing/2014/main" id="{B5EA90A7-C113-2507-3ED0-D23D2979D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2624" y="1781662"/>
              <a:ext cx="1172285" cy="1172285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138C55-156F-BC76-3B4D-C2B5AE1DB6C9}"/>
              </a:ext>
            </a:extLst>
          </p:cNvPr>
          <p:cNvGrpSpPr/>
          <p:nvPr/>
        </p:nvGrpSpPr>
        <p:grpSpPr>
          <a:xfrm>
            <a:off x="5069188" y="1681667"/>
            <a:ext cx="6054108" cy="3093532"/>
            <a:chOff x="4828940" y="3148964"/>
            <a:chExt cx="4186995" cy="188063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ABCEC79-427E-C951-FDE4-3167A41EAEF7}"/>
                </a:ext>
              </a:extLst>
            </p:cNvPr>
            <p:cNvSpPr/>
            <p:nvPr/>
          </p:nvSpPr>
          <p:spPr>
            <a:xfrm>
              <a:off x="4828940" y="3148964"/>
              <a:ext cx="4186995" cy="188063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4CD3591A-68C1-B17C-AA40-CD8B85B6DACD}"/>
                </a:ext>
              </a:extLst>
            </p:cNvPr>
            <p:cNvSpPr txBox="1">
              <a:spLocks/>
            </p:cNvSpPr>
            <p:nvPr/>
          </p:nvSpPr>
          <p:spPr>
            <a:xfrm>
              <a:off x="5874440" y="3244370"/>
              <a:ext cx="2973535" cy="5386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dirty="0"/>
                <a:t>Shipping Companies Ranked By Avg. Delivery Time</a:t>
              </a:r>
            </a:p>
          </p:txBody>
        </p: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602F7790-1ACA-5ECE-F9D0-674DD04172E7}"/>
              </a:ext>
            </a:extLst>
          </p:cNvPr>
          <p:cNvSpPr txBox="1">
            <a:spLocks/>
          </p:cNvSpPr>
          <p:nvPr/>
        </p:nvSpPr>
        <p:spPr>
          <a:xfrm>
            <a:off x="5478883" y="3080814"/>
            <a:ext cx="5401554" cy="512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dirty="0"/>
              <a:t>1 </a:t>
            </a:r>
            <a:r>
              <a:rPr lang="en-US" dirty="0"/>
              <a:t>Federal Shipping 	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	~7.5 DAYS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E8F9C57-82A7-33E6-BE83-B11A20C3BFF4}"/>
              </a:ext>
            </a:extLst>
          </p:cNvPr>
          <p:cNvSpPr txBox="1">
            <a:spLocks/>
          </p:cNvSpPr>
          <p:nvPr/>
        </p:nvSpPr>
        <p:spPr>
          <a:xfrm>
            <a:off x="5478883" y="3592945"/>
            <a:ext cx="5401554" cy="512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dirty="0"/>
              <a:t>2 </a:t>
            </a:r>
            <a:r>
              <a:rPr lang="en-US" dirty="0"/>
              <a:t>Speedy Express 	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	~8.6 DAYS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8F0DA669-A147-CED5-471A-E2EB07F1C5B9}"/>
              </a:ext>
            </a:extLst>
          </p:cNvPr>
          <p:cNvSpPr txBox="1">
            <a:spLocks/>
          </p:cNvSpPr>
          <p:nvPr/>
        </p:nvSpPr>
        <p:spPr>
          <a:xfrm>
            <a:off x="5478883" y="4134246"/>
            <a:ext cx="5401554" cy="512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dirty="0"/>
              <a:t>3 </a:t>
            </a:r>
            <a:r>
              <a:rPr lang="en-US" dirty="0"/>
              <a:t>United Package 	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	~9.2 DAYS</a:t>
            </a:r>
          </a:p>
        </p:txBody>
      </p:sp>
      <p:pic>
        <p:nvPicPr>
          <p:cNvPr id="29" name="Graphic 28" descr="Cruise ship with solid fill">
            <a:extLst>
              <a:ext uri="{FF2B5EF4-FFF2-40B4-BE49-F238E27FC236}">
                <a16:creationId xmlns:a16="http://schemas.microsoft.com/office/drawing/2014/main" id="{B9966AA2-B15F-E323-53C7-723208610C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12431" y="1675135"/>
            <a:ext cx="1213060" cy="121306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65D8203-4E38-B4E2-344E-EF5CA5AE4FDD}"/>
              </a:ext>
            </a:extLst>
          </p:cNvPr>
          <p:cNvGrpSpPr/>
          <p:nvPr/>
        </p:nvGrpSpPr>
        <p:grpSpPr>
          <a:xfrm>
            <a:off x="432748" y="3429000"/>
            <a:ext cx="4669144" cy="3093531"/>
            <a:chOff x="4974772" y="3148964"/>
            <a:chExt cx="3229161" cy="188063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631E2A1-A0AC-D710-E125-3685B27F9230}"/>
                </a:ext>
              </a:extLst>
            </p:cNvPr>
            <p:cNvSpPr/>
            <p:nvPr/>
          </p:nvSpPr>
          <p:spPr>
            <a:xfrm>
              <a:off x="4974772" y="3148964"/>
              <a:ext cx="3045981" cy="18806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4" name="Subtitle 2">
              <a:extLst>
                <a:ext uri="{FF2B5EF4-FFF2-40B4-BE49-F238E27FC236}">
                  <a16:creationId xmlns:a16="http://schemas.microsoft.com/office/drawing/2014/main" id="{9739A972-303A-AA6B-E917-76DF67BFC080}"/>
                </a:ext>
              </a:extLst>
            </p:cNvPr>
            <p:cNvSpPr txBox="1">
              <a:spLocks/>
            </p:cNvSpPr>
            <p:nvPr/>
          </p:nvSpPr>
          <p:spPr>
            <a:xfrm>
              <a:off x="5781677" y="3244777"/>
              <a:ext cx="2422256" cy="82701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dirty="0"/>
                <a:t>The Country With The Fastest Delivery Time:</a:t>
              </a:r>
            </a:p>
            <a:p>
              <a:pPr>
                <a:lnSpc>
                  <a:spcPct val="100000"/>
                </a:lnSpc>
              </a:pPr>
              <a:r>
                <a:rPr lang="en-US" sz="2800" b="1" dirty="0"/>
                <a:t>Finland</a:t>
              </a:r>
            </a:p>
          </p:txBody>
        </p:sp>
      </p:grpSp>
      <p:sp>
        <p:nvSpPr>
          <p:cNvPr id="37" name="Subtitle 2">
            <a:extLst>
              <a:ext uri="{FF2B5EF4-FFF2-40B4-BE49-F238E27FC236}">
                <a16:creationId xmlns:a16="http://schemas.microsoft.com/office/drawing/2014/main" id="{17D00DFE-802D-FEAA-7B42-F01043CD63E4}"/>
              </a:ext>
            </a:extLst>
          </p:cNvPr>
          <p:cNvSpPr txBox="1">
            <a:spLocks/>
          </p:cNvSpPr>
          <p:nvPr/>
        </p:nvSpPr>
        <p:spPr>
          <a:xfrm>
            <a:off x="1599477" y="5050929"/>
            <a:ext cx="3082118" cy="1360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With an average of: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5.6 DAYS</a:t>
            </a:r>
          </a:p>
        </p:txBody>
      </p:sp>
      <p:pic>
        <p:nvPicPr>
          <p:cNvPr id="39" name="Graphic 38" descr="Earth globe: Africa and Europe with solid fill">
            <a:extLst>
              <a:ext uri="{FF2B5EF4-FFF2-40B4-BE49-F238E27FC236}">
                <a16:creationId xmlns:a16="http://schemas.microsoft.com/office/drawing/2014/main" id="{8B11BB50-30FA-8F88-A840-B8256777C5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8607" y="3482675"/>
            <a:ext cx="1163702" cy="1163702"/>
          </a:xfrm>
          <a:prstGeom prst="rect">
            <a:avLst/>
          </a:prstGeom>
        </p:spPr>
      </p:pic>
      <p:pic>
        <p:nvPicPr>
          <p:cNvPr id="40" name="Graphic 39" descr="Clock with solid fill">
            <a:extLst>
              <a:ext uri="{FF2B5EF4-FFF2-40B4-BE49-F238E27FC236}">
                <a16:creationId xmlns:a16="http://schemas.microsoft.com/office/drawing/2014/main" id="{C46C47AB-4FB6-CCF7-F497-F4C55C4BE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036" y="4998311"/>
            <a:ext cx="1172285" cy="117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42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647501"/>
            <a:ext cx="9389288" cy="886506"/>
          </a:xfrm>
        </p:spPr>
        <p:txBody>
          <a:bodyPr/>
          <a:lstStyle/>
          <a:p>
            <a:pPr algn="ctr"/>
            <a:r>
              <a:rPr lang="en-US" dirty="0"/>
              <a:t>Deliveries (2)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Content Placeholder 2" descr="Truck with solid fill">
            <a:extLst>
              <a:ext uri="{FF2B5EF4-FFF2-40B4-BE49-F238E27FC236}">
                <a16:creationId xmlns:a16="http://schemas.microsoft.com/office/drawing/2014/main" id="{28C6F17F-41F1-C153-DD7E-ECC74B7FB06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775" y="-78066"/>
            <a:ext cx="1451133" cy="1451133"/>
          </a:xfr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991CAD7-2A2D-0EFC-D841-B7AF5631B7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6578429"/>
              </p:ext>
            </p:extLst>
          </p:nvPr>
        </p:nvGraphicFramePr>
        <p:xfrm>
          <a:off x="-150336" y="2276842"/>
          <a:ext cx="5477505" cy="3882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29376F4-FD3B-B853-3A31-65589EBCE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599050"/>
              </p:ext>
            </p:extLst>
          </p:nvPr>
        </p:nvGraphicFramePr>
        <p:xfrm>
          <a:off x="4756726" y="2417581"/>
          <a:ext cx="5994402" cy="409813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998134">
                  <a:extLst>
                    <a:ext uri="{9D8B030D-6E8A-4147-A177-3AD203B41FA5}">
                      <a16:colId xmlns:a16="http://schemas.microsoft.com/office/drawing/2014/main" val="1484325307"/>
                    </a:ext>
                  </a:extLst>
                </a:gridCol>
                <a:gridCol w="1998134">
                  <a:extLst>
                    <a:ext uri="{9D8B030D-6E8A-4147-A177-3AD203B41FA5}">
                      <a16:colId xmlns:a16="http://schemas.microsoft.com/office/drawing/2014/main" val="2137219528"/>
                    </a:ext>
                  </a:extLst>
                </a:gridCol>
                <a:gridCol w="1998134">
                  <a:extLst>
                    <a:ext uri="{9D8B030D-6E8A-4147-A177-3AD203B41FA5}">
                      <a16:colId xmlns:a16="http://schemas.microsoft.com/office/drawing/2014/main" val="241555999"/>
                    </a:ext>
                  </a:extLst>
                </a:gridCol>
              </a:tblGrid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Country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City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 %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561602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Brazil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Campinas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33.3%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935775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Elgin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92559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Germany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Leipzig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301500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Italy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Torino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16.7%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281404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Ireland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Cork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15.8%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985481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Seattle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14.3%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72551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Spain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Madrid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12.5%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269279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France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Marseille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11.8%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521654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Sweden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Lule</a:t>
                      </a:r>
                      <a:r>
                        <a:rPr lang="he-IL" dirty="0"/>
                        <a:t>ו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11.1%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09336"/>
                  </a:ext>
                </a:extLst>
              </a:tr>
              <a:tr h="372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Lander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11.1%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43906"/>
                  </a:ext>
                </a:extLst>
              </a:tr>
            </a:tbl>
          </a:graphicData>
        </a:graphic>
      </p:graphicFrame>
      <p:sp>
        <p:nvSpPr>
          <p:cNvPr id="19" name="Title 3">
            <a:extLst>
              <a:ext uri="{FF2B5EF4-FFF2-40B4-BE49-F238E27FC236}">
                <a16:creationId xmlns:a16="http://schemas.microsoft.com/office/drawing/2014/main" id="{56822236-1F03-A483-DA8A-DB687FCF2477}"/>
              </a:ext>
            </a:extLst>
          </p:cNvPr>
          <p:cNvSpPr txBox="1">
            <a:spLocks/>
          </p:cNvSpPr>
          <p:nvPr/>
        </p:nvSpPr>
        <p:spPr>
          <a:xfrm>
            <a:off x="590637" y="1674746"/>
            <a:ext cx="3995561" cy="6020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Late Deliveries % (Global)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273EAAD6-BF85-6447-49BB-E2F8E10AF5B7}"/>
              </a:ext>
            </a:extLst>
          </p:cNvPr>
          <p:cNvSpPr txBox="1">
            <a:spLocks/>
          </p:cNvSpPr>
          <p:nvPr/>
        </p:nvSpPr>
        <p:spPr>
          <a:xfrm>
            <a:off x="5466380" y="1534007"/>
            <a:ext cx="4694644" cy="6020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Bottom 10 Cities by Avg. Delivery Time</a:t>
            </a: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{BC9D0D4C-A158-4D51-A47A-BC14DDD893DC}TF55c86556-70ea-476e-aa05-13a38f2d5b0da1381d77_win32-a3c664429073</Template>
  <TotalTime>527</TotalTime>
  <Words>917</Words>
  <Application>Microsoft Office PowerPoint</Application>
  <PresentationFormat>Widescreen</PresentationFormat>
  <Paragraphs>242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Avenir Next LT Pro</vt:lpstr>
      <vt:lpstr>Calibri</vt:lpstr>
      <vt:lpstr>Wingdings</vt:lpstr>
      <vt:lpstr>Custom</vt:lpstr>
      <vt:lpstr>Northwind Data project</vt:lpstr>
      <vt:lpstr>Our main leading question:</vt:lpstr>
      <vt:lpstr>overview</vt:lpstr>
      <vt:lpstr>Our database</vt:lpstr>
      <vt:lpstr>Some general metrics:</vt:lpstr>
      <vt:lpstr>For this project, we chose 3 main areas of focus:</vt:lpstr>
      <vt:lpstr>Deliveries</vt:lpstr>
      <vt:lpstr>Deliveries (1)</vt:lpstr>
      <vt:lpstr>Deliveries (2)</vt:lpstr>
      <vt:lpstr>locations</vt:lpstr>
      <vt:lpstr>Locations (1)</vt:lpstr>
      <vt:lpstr>Locations (2)</vt:lpstr>
      <vt:lpstr>Product Catalogue</vt:lpstr>
      <vt:lpstr>Product catalogue (1)</vt:lpstr>
      <vt:lpstr>Product catalogue (2)</vt:lpstr>
      <vt:lpstr>Conclusions (1)</vt:lpstr>
      <vt:lpstr>Conclusions (2)</vt:lpstr>
      <vt:lpstr>THANK YOU</vt:lpstr>
      <vt:lpstr>Overview  (total revenue)</vt:lpstr>
      <vt:lpstr>Overview  (revenue by country)</vt:lpstr>
      <vt:lpstr>Overview  (Profit margin)</vt:lpstr>
      <vt:lpstr>Overview  (average monthly growth)</vt:lpstr>
      <vt:lpstr>deliveries  (average days to ship)</vt:lpstr>
      <vt:lpstr>deliveries  (average days to ship by country)</vt:lpstr>
      <vt:lpstr>deliveries  (average days to ship by Shipper)</vt:lpstr>
      <vt:lpstr>deliveries  (Late % by city)</vt:lpstr>
      <vt:lpstr>deliveries  (Late % overall)</vt:lpstr>
      <vt:lpstr>Locations  (revenue by city)</vt:lpstr>
      <vt:lpstr>Locations  (order count by country)</vt:lpstr>
      <vt:lpstr>Locations  (bottom 10 cities by revenue)</vt:lpstr>
      <vt:lpstr>Product catalogue  (revenue by product)</vt:lpstr>
      <vt:lpstr>Product catalogue  (most sold product by country)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שלמה עוזיאל</dc:creator>
  <cp:lastModifiedBy>שלמה עוזיאל</cp:lastModifiedBy>
  <cp:revision>122</cp:revision>
  <dcterms:created xsi:type="dcterms:W3CDTF">2025-08-04T14:23:54Z</dcterms:created>
  <dcterms:modified xsi:type="dcterms:W3CDTF">2025-08-06T13:51:56Z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